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7" r:id="rId2"/>
    <p:sldId id="337" r:id="rId3"/>
    <p:sldId id="346" r:id="rId4"/>
    <p:sldId id="347" r:id="rId5"/>
    <p:sldId id="348" r:id="rId6"/>
    <p:sldId id="335" r:id="rId7"/>
    <p:sldId id="341" r:id="rId8"/>
    <p:sldId id="343" r:id="rId9"/>
    <p:sldId id="344" r:id="rId10"/>
    <p:sldId id="318" r:id="rId11"/>
    <p:sldId id="342" r:id="rId12"/>
    <p:sldId id="319" r:id="rId13"/>
    <p:sldId id="261" r:id="rId14"/>
    <p:sldId id="284" r:id="rId15"/>
    <p:sldId id="300" r:id="rId16"/>
    <p:sldId id="301" r:id="rId17"/>
    <p:sldId id="264" r:id="rId18"/>
    <p:sldId id="332" r:id="rId19"/>
    <p:sldId id="283" r:id="rId20"/>
    <p:sldId id="322" r:id="rId21"/>
    <p:sldId id="279" r:id="rId22"/>
    <p:sldId id="280" r:id="rId23"/>
    <p:sldId id="349" r:id="rId24"/>
    <p:sldId id="303" r:id="rId25"/>
    <p:sldId id="345" r:id="rId26"/>
    <p:sldId id="334" r:id="rId27"/>
    <p:sldId id="266" r:id="rId28"/>
    <p:sldId id="350" r:id="rId29"/>
    <p:sldId id="323" r:id="rId30"/>
    <p:sldId id="326" r:id="rId3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onie Bald Eagle" initials="MBE" lastIdx="6" clrIdx="0">
    <p:extLst>
      <p:ext uri="{19B8F6BF-5375-455C-9EA6-DF929625EA0E}">
        <p15:presenceInfo xmlns:p15="http://schemas.microsoft.com/office/powerpoint/2012/main" userId="Melonie Bald Eagle" providerId="None"/>
      </p:ext>
    </p:extLst>
  </p:cmAuthor>
  <p:cmAuthor id="2" name="Melonie Bald Eagle" initials="MBE [2]" lastIdx="17" clrIdx="1">
    <p:extLst>
      <p:ext uri="{19B8F6BF-5375-455C-9EA6-DF929625EA0E}">
        <p15:presenceInfo xmlns:p15="http://schemas.microsoft.com/office/powerpoint/2012/main" userId="S-1-5-21-145012770-2172889430-2296263792-148042" providerId="AD"/>
      </p:ext>
    </p:extLst>
  </p:cmAuthor>
  <p:cmAuthor id="3" name="Tammie Reger" initials="TR" lastIdx="1" clrIdx="2">
    <p:extLst>
      <p:ext uri="{19B8F6BF-5375-455C-9EA6-DF929625EA0E}">
        <p15:presenceInfo xmlns:p15="http://schemas.microsoft.com/office/powerpoint/2012/main" userId="S-1-5-21-145012770-2172889430-2296263792-15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0"/>
    <a:srgbClr val="FFCF01"/>
    <a:srgbClr val="FAA523"/>
    <a:srgbClr val="FFD937"/>
    <a:srgbClr val="005643"/>
    <a:srgbClr val="00FF00"/>
    <a:srgbClr val="336699"/>
    <a:srgbClr val="0066FF"/>
    <a:srgbClr val="001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9" autoAdjust="0"/>
    <p:restoredTop sz="68187" autoAdjust="0"/>
  </p:normalViewPr>
  <p:slideViewPr>
    <p:cSldViewPr snapToGrid="0" snapToObjects="1">
      <p:cViewPr varScale="1">
        <p:scale>
          <a:sx n="114" d="100"/>
          <a:sy n="114" d="100"/>
        </p:scale>
        <p:origin x="1938" y="11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6" d="100"/>
          <a:sy n="86"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pixabay.com/en/app-software-contour-settings-1013616/" TargetMode="External"/><Relationship Id="rId1" Type="http://schemas.openxmlformats.org/officeDocument/2006/relationships/image" Target="../media/image9.jpg"/><Relationship Id="rId6" Type="http://schemas.openxmlformats.org/officeDocument/2006/relationships/hyperlink" Target="http://freestockphotos.biz/stockphoto/15961" TargetMode="External"/><Relationship Id="rId5" Type="http://schemas.openxmlformats.org/officeDocument/2006/relationships/image" Target="../media/image11.png"/><Relationship Id="rId4" Type="http://schemas.openxmlformats.org/officeDocument/2006/relationships/hyperlink" Target="http://www.paralegalalliance.com/paralegal-certification-do-i-need-it/"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pixabay.com/en/app-software-contour-settings-1013616/" TargetMode="External"/><Relationship Id="rId1" Type="http://schemas.openxmlformats.org/officeDocument/2006/relationships/image" Target="../media/image9.jpg"/><Relationship Id="rId6" Type="http://schemas.openxmlformats.org/officeDocument/2006/relationships/hyperlink" Target="http://freestockphotos.biz/stockphoto/15961" TargetMode="External"/><Relationship Id="rId5" Type="http://schemas.openxmlformats.org/officeDocument/2006/relationships/image" Target="../media/image11.png"/><Relationship Id="rId4" Type="http://schemas.openxmlformats.org/officeDocument/2006/relationships/hyperlink" Target="http://www.paralegalalliance.com/paralegal-certification-do-i-need-it/"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4B362-30C9-4AD9-9BC6-BA743BE01C4B}"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A970F7D8-F34C-4FDE-9B1C-ECD175492327}">
      <dgm:prSet phldrT="[Text]"/>
      <dgm:spPr/>
      <dgm:t>
        <a:bodyPr/>
        <a:lstStyle/>
        <a:p>
          <a:r>
            <a:rPr lang="en-US" b="1" dirty="0"/>
            <a:t>1. Get Prepared</a:t>
          </a:r>
        </a:p>
      </dgm:t>
    </dgm:pt>
    <dgm:pt modelId="{DB0784BE-56AC-4EA7-BFEF-2812C20259DC}" type="parTrans" cxnId="{043061D3-846E-4DF5-B6DC-B0349C303E2B}">
      <dgm:prSet/>
      <dgm:spPr/>
      <dgm:t>
        <a:bodyPr/>
        <a:lstStyle/>
        <a:p>
          <a:endParaRPr lang="en-US"/>
        </a:p>
      </dgm:t>
    </dgm:pt>
    <dgm:pt modelId="{90A54A97-1960-49DB-BD12-A2C3E5B19529}" type="sibTrans" cxnId="{043061D3-846E-4DF5-B6DC-B0349C303E2B}">
      <dgm:prSet/>
      <dgm:spPr/>
      <dgm:t>
        <a:bodyPr/>
        <a:lstStyle/>
        <a:p>
          <a:endParaRPr lang="en-US"/>
        </a:p>
      </dgm:t>
    </dgm:pt>
    <dgm:pt modelId="{A076CAF7-6D24-4297-8F66-3B85F529F075}">
      <dgm:prSet phldrT="[Text]" custT="1"/>
      <dgm:spPr/>
      <dgm:t>
        <a:bodyPr/>
        <a:lstStyle/>
        <a:p>
          <a:r>
            <a:rPr lang="en-US" sz="2000" b="1" dirty="0"/>
            <a:t>2. Complete FAFSA Form  </a:t>
          </a:r>
          <a:r>
            <a:rPr lang="en-US" sz="1400" b="1" dirty="0"/>
            <a:t>(renewed every year)</a:t>
          </a:r>
        </a:p>
      </dgm:t>
    </dgm:pt>
    <dgm:pt modelId="{D96BEAC9-3F78-4D2A-8939-2FADFDD37E40}" type="parTrans" cxnId="{FE262172-0DDA-4C7F-9563-4EC176A881EC}">
      <dgm:prSet/>
      <dgm:spPr/>
      <dgm:t>
        <a:bodyPr/>
        <a:lstStyle/>
        <a:p>
          <a:endParaRPr lang="en-US"/>
        </a:p>
      </dgm:t>
    </dgm:pt>
    <dgm:pt modelId="{F3EFA6E4-FA4C-4DFE-A192-846FB99EF546}" type="sibTrans" cxnId="{FE262172-0DDA-4C7F-9563-4EC176A881EC}">
      <dgm:prSet/>
      <dgm:spPr/>
      <dgm:t>
        <a:bodyPr/>
        <a:lstStyle/>
        <a:p>
          <a:endParaRPr lang="en-US"/>
        </a:p>
      </dgm:t>
    </dgm:pt>
    <dgm:pt modelId="{CB7F05D3-B372-4A65-8DEC-6370E341C0B4}">
      <dgm:prSet phldrT="[Text]"/>
      <dgm:spPr/>
      <dgm:t>
        <a:bodyPr/>
        <a:lstStyle/>
        <a:p>
          <a:r>
            <a:rPr lang="en-US" b="1" dirty="0"/>
            <a:t>3. Review Student Aid Report</a:t>
          </a:r>
        </a:p>
      </dgm:t>
    </dgm:pt>
    <dgm:pt modelId="{A5B904FE-0D55-494A-A21E-2BAC60D97756}" type="parTrans" cxnId="{9E1BDA99-FA82-41B7-92F4-A0C8761F5C78}">
      <dgm:prSet/>
      <dgm:spPr/>
      <dgm:t>
        <a:bodyPr/>
        <a:lstStyle/>
        <a:p>
          <a:endParaRPr lang="en-US"/>
        </a:p>
      </dgm:t>
    </dgm:pt>
    <dgm:pt modelId="{E6AD4C9C-F14B-4EC2-AF85-0DE16998A60B}" type="sibTrans" cxnId="{9E1BDA99-FA82-41B7-92F4-A0C8761F5C78}">
      <dgm:prSet/>
      <dgm:spPr/>
      <dgm:t>
        <a:bodyPr/>
        <a:lstStyle/>
        <a:p>
          <a:endParaRPr lang="en-US"/>
        </a:p>
      </dgm:t>
    </dgm:pt>
    <dgm:pt modelId="{FC99BC52-FFC9-4E2F-B34D-F24732AB52ED}">
      <dgm:prSet phldrT="[Text]"/>
      <dgm:spPr/>
      <dgm:t>
        <a:bodyPr/>
        <a:lstStyle/>
        <a:p>
          <a:r>
            <a:rPr lang="en-US" b="1" dirty="0"/>
            <a:t>4. Respond to Aid Offer</a:t>
          </a:r>
        </a:p>
      </dgm:t>
    </dgm:pt>
    <dgm:pt modelId="{C346BB9F-72B5-4E5C-9BD7-78B155B9C833}" type="parTrans" cxnId="{CD7421E7-13DD-4B4C-8A41-9D5BF628C87C}">
      <dgm:prSet/>
      <dgm:spPr/>
      <dgm:t>
        <a:bodyPr/>
        <a:lstStyle/>
        <a:p>
          <a:endParaRPr lang="en-US"/>
        </a:p>
      </dgm:t>
    </dgm:pt>
    <dgm:pt modelId="{547BFCAF-D510-4EA5-ADEB-A2DA342C25DD}" type="sibTrans" cxnId="{CD7421E7-13DD-4B4C-8A41-9D5BF628C87C}">
      <dgm:prSet/>
      <dgm:spPr/>
      <dgm:t>
        <a:bodyPr/>
        <a:lstStyle/>
        <a:p>
          <a:endParaRPr lang="en-US"/>
        </a:p>
      </dgm:t>
    </dgm:pt>
    <dgm:pt modelId="{22818CE2-7066-494C-95BA-3DACA8584115}">
      <dgm:prSet phldrT="[Text]"/>
      <dgm:spPr/>
      <dgm:t>
        <a:bodyPr/>
        <a:lstStyle/>
        <a:p>
          <a:r>
            <a:rPr lang="en-US" b="1" dirty="0"/>
            <a:t>5. Receive Aid</a:t>
          </a:r>
        </a:p>
      </dgm:t>
    </dgm:pt>
    <dgm:pt modelId="{BA0C6B77-0AA6-450E-B3CB-5C43D34060FC}" type="parTrans" cxnId="{FE388F9B-9811-4FB3-B178-7AD2713BD42D}">
      <dgm:prSet/>
      <dgm:spPr/>
      <dgm:t>
        <a:bodyPr/>
        <a:lstStyle/>
        <a:p>
          <a:endParaRPr lang="en-US"/>
        </a:p>
      </dgm:t>
    </dgm:pt>
    <dgm:pt modelId="{D11C6906-38C4-455C-8F60-7DC070227C73}" type="sibTrans" cxnId="{FE388F9B-9811-4FB3-B178-7AD2713BD42D}">
      <dgm:prSet/>
      <dgm:spPr/>
      <dgm:t>
        <a:bodyPr/>
        <a:lstStyle/>
        <a:p>
          <a:endParaRPr lang="en-US"/>
        </a:p>
      </dgm:t>
    </dgm:pt>
    <dgm:pt modelId="{F8FAD22D-6E1F-4DF3-872C-C2A9BD4C5DF5}" type="pres">
      <dgm:prSet presAssocID="{D174B362-30C9-4AD9-9BC6-BA743BE01C4B}" presName="linear" presStyleCnt="0">
        <dgm:presLayoutVars>
          <dgm:dir/>
          <dgm:animLvl val="lvl"/>
          <dgm:resizeHandles val="exact"/>
        </dgm:presLayoutVars>
      </dgm:prSet>
      <dgm:spPr/>
    </dgm:pt>
    <dgm:pt modelId="{CE897625-1306-4D26-956F-C3D3A4D8812E}" type="pres">
      <dgm:prSet presAssocID="{A970F7D8-F34C-4FDE-9B1C-ECD175492327}" presName="parentLin" presStyleCnt="0"/>
      <dgm:spPr/>
    </dgm:pt>
    <dgm:pt modelId="{2297D55A-5D6B-49DF-A3B8-02485774B8E2}" type="pres">
      <dgm:prSet presAssocID="{A970F7D8-F34C-4FDE-9B1C-ECD175492327}" presName="parentLeftMargin" presStyleLbl="node1" presStyleIdx="0" presStyleCnt="5"/>
      <dgm:spPr/>
    </dgm:pt>
    <dgm:pt modelId="{511CA5C8-B3F9-4145-913F-B961B446D5AE}" type="pres">
      <dgm:prSet presAssocID="{A970F7D8-F34C-4FDE-9B1C-ECD175492327}" presName="parentText" presStyleLbl="node1" presStyleIdx="0" presStyleCnt="5">
        <dgm:presLayoutVars>
          <dgm:chMax val="0"/>
          <dgm:bulletEnabled val="1"/>
        </dgm:presLayoutVars>
      </dgm:prSet>
      <dgm:spPr/>
    </dgm:pt>
    <dgm:pt modelId="{246359C9-7D8F-4932-89E3-7A6AA90872B3}" type="pres">
      <dgm:prSet presAssocID="{A970F7D8-F34C-4FDE-9B1C-ECD175492327}" presName="negativeSpace" presStyleCnt="0"/>
      <dgm:spPr/>
    </dgm:pt>
    <dgm:pt modelId="{C17E4AEE-EFC3-4BEA-8ED1-28816697871C}" type="pres">
      <dgm:prSet presAssocID="{A970F7D8-F34C-4FDE-9B1C-ECD175492327}" presName="childText" presStyleLbl="conFgAcc1" presStyleIdx="0" presStyleCnt="5">
        <dgm:presLayoutVars>
          <dgm:bulletEnabled val="1"/>
        </dgm:presLayoutVars>
      </dgm:prSet>
      <dgm:spPr/>
    </dgm:pt>
    <dgm:pt modelId="{8181F2E9-4F30-46B3-BAFE-2D329DE5417B}" type="pres">
      <dgm:prSet presAssocID="{90A54A97-1960-49DB-BD12-A2C3E5B19529}" presName="spaceBetweenRectangles" presStyleCnt="0"/>
      <dgm:spPr/>
    </dgm:pt>
    <dgm:pt modelId="{00455378-3DC8-4F04-8886-30F4C5DE92B0}" type="pres">
      <dgm:prSet presAssocID="{A076CAF7-6D24-4297-8F66-3B85F529F075}" presName="parentLin" presStyleCnt="0"/>
      <dgm:spPr/>
    </dgm:pt>
    <dgm:pt modelId="{3C0E2088-23D2-4D51-944D-1558E3D4D953}" type="pres">
      <dgm:prSet presAssocID="{A076CAF7-6D24-4297-8F66-3B85F529F075}" presName="parentLeftMargin" presStyleLbl="node1" presStyleIdx="0" presStyleCnt="5"/>
      <dgm:spPr/>
    </dgm:pt>
    <dgm:pt modelId="{4B03628E-D724-4C7C-A634-901CCC3D6402}" type="pres">
      <dgm:prSet presAssocID="{A076CAF7-6D24-4297-8F66-3B85F529F075}" presName="parentText" presStyleLbl="node1" presStyleIdx="1" presStyleCnt="5">
        <dgm:presLayoutVars>
          <dgm:chMax val="0"/>
          <dgm:bulletEnabled val="1"/>
        </dgm:presLayoutVars>
      </dgm:prSet>
      <dgm:spPr/>
    </dgm:pt>
    <dgm:pt modelId="{C93AA419-001B-4783-84F9-1EC449E6C7B8}" type="pres">
      <dgm:prSet presAssocID="{A076CAF7-6D24-4297-8F66-3B85F529F075}" presName="negativeSpace" presStyleCnt="0"/>
      <dgm:spPr/>
    </dgm:pt>
    <dgm:pt modelId="{3ACCEAD6-F7FD-4808-8822-3094E93BB74C}" type="pres">
      <dgm:prSet presAssocID="{A076CAF7-6D24-4297-8F66-3B85F529F075}" presName="childText" presStyleLbl="conFgAcc1" presStyleIdx="1" presStyleCnt="5">
        <dgm:presLayoutVars>
          <dgm:bulletEnabled val="1"/>
        </dgm:presLayoutVars>
      </dgm:prSet>
      <dgm:spPr/>
    </dgm:pt>
    <dgm:pt modelId="{0229395C-1A96-497F-ACB4-30544646B114}" type="pres">
      <dgm:prSet presAssocID="{F3EFA6E4-FA4C-4DFE-A192-846FB99EF546}" presName="spaceBetweenRectangles" presStyleCnt="0"/>
      <dgm:spPr/>
    </dgm:pt>
    <dgm:pt modelId="{071BDBA8-F69E-4BF6-A555-122F00C23DBF}" type="pres">
      <dgm:prSet presAssocID="{CB7F05D3-B372-4A65-8DEC-6370E341C0B4}" presName="parentLin" presStyleCnt="0"/>
      <dgm:spPr/>
    </dgm:pt>
    <dgm:pt modelId="{BD3B0C27-0423-4B30-A4BA-9E57462A4CC9}" type="pres">
      <dgm:prSet presAssocID="{CB7F05D3-B372-4A65-8DEC-6370E341C0B4}" presName="parentLeftMargin" presStyleLbl="node1" presStyleIdx="1" presStyleCnt="5"/>
      <dgm:spPr/>
    </dgm:pt>
    <dgm:pt modelId="{92FD67F6-8AF9-4108-9EA1-05BD63B0F21F}" type="pres">
      <dgm:prSet presAssocID="{CB7F05D3-B372-4A65-8DEC-6370E341C0B4}" presName="parentText" presStyleLbl="node1" presStyleIdx="2" presStyleCnt="5">
        <dgm:presLayoutVars>
          <dgm:chMax val="0"/>
          <dgm:bulletEnabled val="1"/>
        </dgm:presLayoutVars>
      </dgm:prSet>
      <dgm:spPr/>
    </dgm:pt>
    <dgm:pt modelId="{EE62A821-58D0-44D4-B943-3D03FA54A652}" type="pres">
      <dgm:prSet presAssocID="{CB7F05D3-B372-4A65-8DEC-6370E341C0B4}" presName="negativeSpace" presStyleCnt="0"/>
      <dgm:spPr/>
    </dgm:pt>
    <dgm:pt modelId="{64A8D164-C4B3-418D-8D11-1DB69B2A5503}" type="pres">
      <dgm:prSet presAssocID="{CB7F05D3-B372-4A65-8DEC-6370E341C0B4}" presName="childText" presStyleLbl="conFgAcc1" presStyleIdx="2" presStyleCnt="5">
        <dgm:presLayoutVars>
          <dgm:bulletEnabled val="1"/>
        </dgm:presLayoutVars>
      </dgm:prSet>
      <dgm:spPr/>
    </dgm:pt>
    <dgm:pt modelId="{037B8F42-175E-4094-84E1-6FD5C63661AB}" type="pres">
      <dgm:prSet presAssocID="{E6AD4C9C-F14B-4EC2-AF85-0DE16998A60B}" presName="spaceBetweenRectangles" presStyleCnt="0"/>
      <dgm:spPr/>
    </dgm:pt>
    <dgm:pt modelId="{32D0BB8A-4BA8-41E6-877D-9AE559774EFF}" type="pres">
      <dgm:prSet presAssocID="{FC99BC52-FFC9-4E2F-B34D-F24732AB52ED}" presName="parentLin" presStyleCnt="0"/>
      <dgm:spPr/>
    </dgm:pt>
    <dgm:pt modelId="{FBCF1049-F705-46AC-B0CB-C36410C90E3F}" type="pres">
      <dgm:prSet presAssocID="{FC99BC52-FFC9-4E2F-B34D-F24732AB52ED}" presName="parentLeftMargin" presStyleLbl="node1" presStyleIdx="2" presStyleCnt="5"/>
      <dgm:spPr/>
    </dgm:pt>
    <dgm:pt modelId="{1C0562AE-099D-4441-86DA-4709E4D8DFC3}" type="pres">
      <dgm:prSet presAssocID="{FC99BC52-FFC9-4E2F-B34D-F24732AB52ED}" presName="parentText" presStyleLbl="node1" presStyleIdx="3" presStyleCnt="5">
        <dgm:presLayoutVars>
          <dgm:chMax val="0"/>
          <dgm:bulletEnabled val="1"/>
        </dgm:presLayoutVars>
      </dgm:prSet>
      <dgm:spPr/>
    </dgm:pt>
    <dgm:pt modelId="{1ECEFE8F-8FD1-46CC-9500-28FCCED772C8}" type="pres">
      <dgm:prSet presAssocID="{FC99BC52-FFC9-4E2F-B34D-F24732AB52ED}" presName="negativeSpace" presStyleCnt="0"/>
      <dgm:spPr/>
    </dgm:pt>
    <dgm:pt modelId="{0DBB5196-1ECE-443E-9AE8-AE41A631895A}" type="pres">
      <dgm:prSet presAssocID="{FC99BC52-FFC9-4E2F-B34D-F24732AB52ED}" presName="childText" presStyleLbl="conFgAcc1" presStyleIdx="3" presStyleCnt="5">
        <dgm:presLayoutVars>
          <dgm:bulletEnabled val="1"/>
        </dgm:presLayoutVars>
      </dgm:prSet>
      <dgm:spPr/>
    </dgm:pt>
    <dgm:pt modelId="{D307746F-0A63-4B01-94C0-7085226D0D08}" type="pres">
      <dgm:prSet presAssocID="{547BFCAF-D510-4EA5-ADEB-A2DA342C25DD}" presName="spaceBetweenRectangles" presStyleCnt="0"/>
      <dgm:spPr/>
    </dgm:pt>
    <dgm:pt modelId="{8CB40CBE-583D-4B66-BB49-33096F71A907}" type="pres">
      <dgm:prSet presAssocID="{22818CE2-7066-494C-95BA-3DACA8584115}" presName="parentLin" presStyleCnt="0"/>
      <dgm:spPr/>
    </dgm:pt>
    <dgm:pt modelId="{2900033B-2F9E-454F-BD88-DC2E833C3A91}" type="pres">
      <dgm:prSet presAssocID="{22818CE2-7066-494C-95BA-3DACA8584115}" presName="parentLeftMargin" presStyleLbl="node1" presStyleIdx="3" presStyleCnt="5"/>
      <dgm:spPr/>
    </dgm:pt>
    <dgm:pt modelId="{23D59C30-B754-4F9C-AF7E-3DB141E2E90B}" type="pres">
      <dgm:prSet presAssocID="{22818CE2-7066-494C-95BA-3DACA8584115}" presName="parentText" presStyleLbl="node1" presStyleIdx="4" presStyleCnt="5">
        <dgm:presLayoutVars>
          <dgm:chMax val="0"/>
          <dgm:bulletEnabled val="1"/>
        </dgm:presLayoutVars>
      </dgm:prSet>
      <dgm:spPr/>
    </dgm:pt>
    <dgm:pt modelId="{E280F93F-E6F6-42A1-9C4E-82903BDFD81E}" type="pres">
      <dgm:prSet presAssocID="{22818CE2-7066-494C-95BA-3DACA8584115}" presName="negativeSpace" presStyleCnt="0"/>
      <dgm:spPr/>
    </dgm:pt>
    <dgm:pt modelId="{6D8299D2-5C97-4B95-9482-DC1AF0F0FB2F}" type="pres">
      <dgm:prSet presAssocID="{22818CE2-7066-494C-95BA-3DACA8584115}" presName="childText" presStyleLbl="conFgAcc1" presStyleIdx="4" presStyleCnt="5">
        <dgm:presLayoutVars>
          <dgm:bulletEnabled val="1"/>
        </dgm:presLayoutVars>
      </dgm:prSet>
      <dgm:spPr/>
    </dgm:pt>
  </dgm:ptLst>
  <dgm:cxnLst>
    <dgm:cxn modelId="{92FA291E-EDAA-4019-A3CD-728BE3709F65}" type="presOf" srcId="{CB7F05D3-B372-4A65-8DEC-6370E341C0B4}" destId="{92FD67F6-8AF9-4108-9EA1-05BD63B0F21F}" srcOrd="1" destOrd="0" presId="urn:microsoft.com/office/officeart/2005/8/layout/list1"/>
    <dgm:cxn modelId="{9B737E65-4AC9-4201-977A-01E6DC6CA10A}" type="presOf" srcId="{D174B362-30C9-4AD9-9BC6-BA743BE01C4B}" destId="{F8FAD22D-6E1F-4DF3-872C-C2A9BD4C5DF5}" srcOrd="0" destOrd="0" presId="urn:microsoft.com/office/officeart/2005/8/layout/list1"/>
    <dgm:cxn modelId="{1C13F24A-1C3C-4BC2-AA6F-153A4A873043}" type="presOf" srcId="{22818CE2-7066-494C-95BA-3DACA8584115}" destId="{23D59C30-B754-4F9C-AF7E-3DB141E2E90B}" srcOrd="1" destOrd="0" presId="urn:microsoft.com/office/officeart/2005/8/layout/list1"/>
    <dgm:cxn modelId="{DDBBC56F-A25D-4711-9602-0AAB857F7D20}" type="presOf" srcId="{A970F7D8-F34C-4FDE-9B1C-ECD175492327}" destId="{2297D55A-5D6B-49DF-A3B8-02485774B8E2}" srcOrd="0" destOrd="0" presId="urn:microsoft.com/office/officeart/2005/8/layout/list1"/>
    <dgm:cxn modelId="{FE262172-0DDA-4C7F-9563-4EC176A881EC}" srcId="{D174B362-30C9-4AD9-9BC6-BA743BE01C4B}" destId="{A076CAF7-6D24-4297-8F66-3B85F529F075}" srcOrd="1" destOrd="0" parTransId="{D96BEAC9-3F78-4D2A-8939-2FADFDD37E40}" sibTransId="{F3EFA6E4-FA4C-4DFE-A192-846FB99EF546}"/>
    <dgm:cxn modelId="{4E8EC372-1CD8-473A-8527-BA6929D8F73A}" type="presOf" srcId="{FC99BC52-FFC9-4E2F-B34D-F24732AB52ED}" destId="{1C0562AE-099D-4441-86DA-4709E4D8DFC3}" srcOrd="1" destOrd="0" presId="urn:microsoft.com/office/officeart/2005/8/layout/list1"/>
    <dgm:cxn modelId="{790F4777-5609-4D24-9A95-5BC204A4672D}" type="presOf" srcId="{FC99BC52-FFC9-4E2F-B34D-F24732AB52ED}" destId="{FBCF1049-F705-46AC-B0CB-C36410C90E3F}" srcOrd="0" destOrd="0" presId="urn:microsoft.com/office/officeart/2005/8/layout/list1"/>
    <dgm:cxn modelId="{04DCA77B-2374-4D6B-BFBD-FA8D6E64AFE9}" type="presOf" srcId="{CB7F05D3-B372-4A65-8DEC-6370E341C0B4}" destId="{BD3B0C27-0423-4B30-A4BA-9E57462A4CC9}" srcOrd="0" destOrd="0" presId="urn:microsoft.com/office/officeart/2005/8/layout/list1"/>
    <dgm:cxn modelId="{9C9FB284-837B-461B-BC91-F7ECA274586B}" type="presOf" srcId="{A076CAF7-6D24-4297-8F66-3B85F529F075}" destId="{3C0E2088-23D2-4D51-944D-1558E3D4D953}" srcOrd="0" destOrd="0" presId="urn:microsoft.com/office/officeart/2005/8/layout/list1"/>
    <dgm:cxn modelId="{9E1BDA99-FA82-41B7-92F4-A0C8761F5C78}" srcId="{D174B362-30C9-4AD9-9BC6-BA743BE01C4B}" destId="{CB7F05D3-B372-4A65-8DEC-6370E341C0B4}" srcOrd="2" destOrd="0" parTransId="{A5B904FE-0D55-494A-A21E-2BAC60D97756}" sibTransId="{E6AD4C9C-F14B-4EC2-AF85-0DE16998A60B}"/>
    <dgm:cxn modelId="{FE388F9B-9811-4FB3-B178-7AD2713BD42D}" srcId="{D174B362-30C9-4AD9-9BC6-BA743BE01C4B}" destId="{22818CE2-7066-494C-95BA-3DACA8584115}" srcOrd="4" destOrd="0" parTransId="{BA0C6B77-0AA6-450E-B3CB-5C43D34060FC}" sibTransId="{D11C6906-38C4-455C-8F60-7DC070227C73}"/>
    <dgm:cxn modelId="{1703CCA0-D92B-484B-B2E7-158228864127}" type="presOf" srcId="{22818CE2-7066-494C-95BA-3DACA8584115}" destId="{2900033B-2F9E-454F-BD88-DC2E833C3A91}" srcOrd="0" destOrd="0" presId="urn:microsoft.com/office/officeart/2005/8/layout/list1"/>
    <dgm:cxn modelId="{8678E4AA-360D-4665-840B-57C321CC0785}" type="presOf" srcId="{A076CAF7-6D24-4297-8F66-3B85F529F075}" destId="{4B03628E-D724-4C7C-A634-901CCC3D6402}" srcOrd="1" destOrd="0" presId="urn:microsoft.com/office/officeart/2005/8/layout/list1"/>
    <dgm:cxn modelId="{DEB81CAE-F49B-44ED-A3A0-7CF1D68A1662}" type="presOf" srcId="{A970F7D8-F34C-4FDE-9B1C-ECD175492327}" destId="{511CA5C8-B3F9-4145-913F-B961B446D5AE}" srcOrd="1" destOrd="0" presId="urn:microsoft.com/office/officeart/2005/8/layout/list1"/>
    <dgm:cxn modelId="{043061D3-846E-4DF5-B6DC-B0349C303E2B}" srcId="{D174B362-30C9-4AD9-9BC6-BA743BE01C4B}" destId="{A970F7D8-F34C-4FDE-9B1C-ECD175492327}" srcOrd="0" destOrd="0" parTransId="{DB0784BE-56AC-4EA7-BFEF-2812C20259DC}" sibTransId="{90A54A97-1960-49DB-BD12-A2C3E5B19529}"/>
    <dgm:cxn modelId="{CD7421E7-13DD-4B4C-8A41-9D5BF628C87C}" srcId="{D174B362-30C9-4AD9-9BC6-BA743BE01C4B}" destId="{FC99BC52-FFC9-4E2F-B34D-F24732AB52ED}" srcOrd="3" destOrd="0" parTransId="{C346BB9F-72B5-4E5C-9BD7-78B155B9C833}" sibTransId="{547BFCAF-D510-4EA5-ADEB-A2DA342C25DD}"/>
    <dgm:cxn modelId="{9122B961-8BCC-4145-A518-5593FED5D3EA}" type="presParOf" srcId="{F8FAD22D-6E1F-4DF3-872C-C2A9BD4C5DF5}" destId="{CE897625-1306-4D26-956F-C3D3A4D8812E}" srcOrd="0" destOrd="0" presId="urn:microsoft.com/office/officeart/2005/8/layout/list1"/>
    <dgm:cxn modelId="{42F28C15-29A0-43FC-BF04-7C462A4631ED}" type="presParOf" srcId="{CE897625-1306-4D26-956F-C3D3A4D8812E}" destId="{2297D55A-5D6B-49DF-A3B8-02485774B8E2}" srcOrd="0" destOrd="0" presId="urn:microsoft.com/office/officeart/2005/8/layout/list1"/>
    <dgm:cxn modelId="{10992FE2-3C35-49C1-ACA2-07EB541CBF94}" type="presParOf" srcId="{CE897625-1306-4D26-956F-C3D3A4D8812E}" destId="{511CA5C8-B3F9-4145-913F-B961B446D5AE}" srcOrd="1" destOrd="0" presId="urn:microsoft.com/office/officeart/2005/8/layout/list1"/>
    <dgm:cxn modelId="{C029D0E8-9A62-4582-9E2B-D1F3EACCE657}" type="presParOf" srcId="{F8FAD22D-6E1F-4DF3-872C-C2A9BD4C5DF5}" destId="{246359C9-7D8F-4932-89E3-7A6AA90872B3}" srcOrd="1" destOrd="0" presId="urn:microsoft.com/office/officeart/2005/8/layout/list1"/>
    <dgm:cxn modelId="{F52C933E-622B-4D2F-9103-472AB1814EBF}" type="presParOf" srcId="{F8FAD22D-6E1F-4DF3-872C-C2A9BD4C5DF5}" destId="{C17E4AEE-EFC3-4BEA-8ED1-28816697871C}" srcOrd="2" destOrd="0" presId="urn:microsoft.com/office/officeart/2005/8/layout/list1"/>
    <dgm:cxn modelId="{A0A4E321-D49C-4ED6-B025-779F8F9AB744}" type="presParOf" srcId="{F8FAD22D-6E1F-4DF3-872C-C2A9BD4C5DF5}" destId="{8181F2E9-4F30-46B3-BAFE-2D329DE5417B}" srcOrd="3" destOrd="0" presId="urn:microsoft.com/office/officeart/2005/8/layout/list1"/>
    <dgm:cxn modelId="{3104626F-51DC-4C97-8784-B0C2E7F02EBB}" type="presParOf" srcId="{F8FAD22D-6E1F-4DF3-872C-C2A9BD4C5DF5}" destId="{00455378-3DC8-4F04-8886-30F4C5DE92B0}" srcOrd="4" destOrd="0" presId="urn:microsoft.com/office/officeart/2005/8/layout/list1"/>
    <dgm:cxn modelId="{2EB00A6A-5C5D-484D-BC7D-79472C9EA0F0}" type="presParOf" srcId="{00455378-3DC8-4F04-8886-30F4C5DE92B0}" destId="{3C0E2088-23D2-4D51-944D-1558E3D4D953}" srcOrd="0" destOrd="0" presId="urn:microsoft.com/office/officeart/2005/8/layout/list1"/>
    <dgm:cxn modelId="{3338172F-AB0D-49EC-9844-7C8998FC7205}" type="presParOf" srcId="{00455378-3DC8-4F04-8886-30F4C5DE92B0}" destId="{4B03628E-D724-4C7C-A634-901CCC3D6402}" srcOrd="1" destOrd="0" presId="urn:microsoft.com/office/officeart/2005/8/layout/list1"/>
    <dgm:cxn modelId="{E0621D1B-260B-40CD-8FE6-6F8946848FD3}" type="presParOf" srcId="{F8FAD22D-6E1F-4DF3-872C-C2A9BD4C5DF5}" destId="{C93AA419-001B-4783-84F9-1EC449E6C7B8}" srcOrd="5" destOrd="0" presId="urn:microsoft.com/office/officeart/2005/8/layout/list1"/>
    <dgm:cxn modelId="{3614301D-2C86-4B95-89C3-390B924FF105}" type="presParOf" srcId="{F8FAD22D-6E1F-4DF3-872C-C2A9BD4C5DF5}" destId="{3ACCEAD6-F7FD-4808-8822-3094E93BB74C}" srcOrd="6" destOrd="0" presId="urn:microsoft.com/office/officeart/2005/8/layout/list1"/>
    <dgm:cxn modelId="{C2578C00-E53A-4512-8655-E271C5121765}" type="presParOf" srcId="{F8FAD22D-6E1F-4DF3-872C-C2A9BD4C5DF5}" destId="{0229395C-1A96-497F-ACB4-30544646B114}" srcOrd="7" destOrd="0" presId="urn:microsoft.com/office/officeart/2005/8/layout/list1"/>
    <dgm:cxn modelId="{6704F4CB-A430-466B-8946-B36BA9355225}" type="presParOf" srcId="{F8FAD22D-6E1F-4DF3-872C-C2A9BD4C5DF5}" destId="{071BDBA8-F69E-4BF6-A555-122F00C23DBF}" srcOrd="8" destOrd="0" presId="urn:microsoft.com/office/officeart/2005/8/layout/list1"/>
    <dgm:cxn modelId="{F23A269D-C5E2-4850-81CA-2CCCEAFA8ECD}" type="presParOf" srcId="{071BDBA8-F69E-4BF6-A555-122F00C23DBF}" destId="{BD3B0C27-0423-4B30-A4BA-9E57462A4CC9}" srcOrd="0" destOrd="0" presId="urn:microsoft.com/office/officeart/2005/8/layout/list1"/>
    <dgm:cxn modelId="{E68DF562-C100-47BD-ABEC-3A41CFB213A4}" type="presParOf" srcId="{071BDBA8-F69E-4BF6-A555-122F00C23DBF}" destId="{92FD67F6-8AF9-4108-9EA1-05BD63B0F21F}" srcOrd="1" destOrd="0" presId="urn:microsoft.com/office/officeart/2005/8/layout/list1"/>
    <dgm:cxn modelId="{5DFC1A91-F2BA-480A-8F76-166D884E428C}" type="presParOf" srcId="{F8FAD22D-6E1F-4DF3-872C-C2A9BD4C5DF5}" destId="{EE62A821-58D0-44D4-B943-3D03FA54A652}" srcOrd="9" destOrd="0" presId="urn:microsoft.com/office/officeart/2005/8/layout/list1"/>
    <dgm:cxn modelId="{E38FD549-16A5-4B60-8E89-935F6F04B26F}" type="presParOf" srcId="{F8FAD22D-6E1F-4DF3-872C-C2A9BD4C5DF5}" destId="{64A8D164-C4B3-418D-8D11-1DB69B2A5503}" srcOrd="10" destOrd="0" presId="urn:microsoft.com/office/officeart/2005/8/layout/list1"/>
    <dgm:cxn modelId="{0BDAD32E-5335-4E91-9B13-04A667667E38}" type="presParOf" srcId="{F8FAD22D-6E1F-4DF3-872C-C2A9BD4C5DF5}" destId="{037B8F42-175E-4094-84E1-6FD5C63661AB}" srcOrd="11" destOrd="0" presId="urn:microsoft.com/office/officeart/2005/8/layout/list1"/>
    <dgm:cxn modelId="{3860DAB8-B579-4DD8-A427-A47BF870392D}" type="presParOf" srcId="{F8FAD22D-6E1F-4DF3-872C-C2A9BD4C5DF5}" destId="{32D0BB8A-4BA8-41E6-877D-9AE559774EFF}" srcOrd="12" destOrd="0" presId="urn:microsoft.com/office/officeart/2005/8/layout/list1"/>
    <dgm:cxn modelId="{63F3367E-0BA7-4D44-AEE5-BEF0648BEC31}" type="presParOf" srcId="{32D0BB8A-4BA8-41E6-877D-9AE559774EFF}" destId="{FBCF1049-F705-46AC-B0CB-C36410C90E3F}" srcOrd="0" destOrd="0" presId="urn:microsoft.com/office/officeart/2005/8/layout/list1"/>
    <dgm:cxn modelId="{EDF1CC3E-A557-4E1A-802D-FCC74DE2C329}" type="presParOf" srcId="{32D0BB8A-4BA8-41E6-877D-9AE559774EFF}" destId="{1C0562AE-099D-4441-86DA-4709E4D8DFC3}" srcOrd="1" destOrd="0" presId="urn:microsoft.com/office/officeart/2005/8/layout/list1"/>
    <dgm:cxn modelId="{F90D07D7-95E2-47D6-A63A-92530DAC4C8B}" type="presParOf" srcId="{F8FAD22D-6E1F-4DF3-872C-C2A9BD4C5DF5}" destId="{1ECEFE8F-8FD1-46CC-9500-28FCCED772C8}" srcOrd="13" destOrd="0" presId="urn:microsoft.com/office/officeart/2005/8/layout/list1"/>
    <dgm:cxn modelId="{B078DA46-9B55-4C82-8CC2-A4C1C3879380}" type="presParOf" srcId="{F8FAD22D-6E1F-4DF3-872C-C2A9BD4C5DF5}" destId="{0DBB5196-1ECE-443E-9AE8-AE41A631895A}" srcOrd="14" destOrd="0" presId="urn:microsoft.com/office/officeart/2005/8/layout/list1"/>
    <dgm:cxn modelId="{B1F23CFF-E146-4A47-BEBB-8464A47E68EF}" type="presParOf" srcId="{F8FAD22D-6E1F-4DF3-872C-C2A9BD4C5DF5}" destId="{D307746F-0A63-4B01-94C0-7085226D0D08}" srcOrd="15" destOrd="0" presId="urn:microsoft.com/office/officeart/2005/8/layout/list1"/>
    <dgm:cxn modelId="{BABD1E5F-2972-4877-A349-ADD45F1184F8}" type="presParOf" srcId="{F8FAD22D-6E1F-4DF3-872C-C2A9BD4C5DF5}" destId="{8CB40CBE-583D-4B66-BB49-33096F71A907}" srcOrd="16" destOrd="0" presId="urn:microsoft.com/office/officeart/2005/8/layout/list1"/>
    <dgm:cxn modelId="{0A9C414C-6D90-468B-B9CE-D7DD4F47F49D}" type="presParOf" srcId="{8CB40CBE-583D-4B66-BB49-33096F71A907}" destId="{2900033B-2F9E-454F-BD88-DC2E833C3A91}" srcOrd="0" destOrd="0" presId="urn:microsoft.com/office/officeart/2005/8/layout/list1"/>
    <dgm:cxn modelId="{B745ADFE-38B2-4545-B96D-B566F56D9F63}" type="presParOf" srcId="{8CB40CBE-583D-4B66-BB49-33096F71A907}" destId="{23D59C30-B754-4F9C-AF7E-3DB141E2E90B}" srcOrd="1" destOrd="0" presId="urn:microsoft.com/office/officeart/2005/8/layout/list1"/>
    <dgm:cxn modelId="{85CF2B8E-2419-4AD5-B10B-2B7F6115CA32}" type="presParOf" srcId="{F8FAD22D-6E1F-4DF3-872C-C2A9BD4C5DF5}" destId="{E280F93F-E6F6-42A1-9C4E-82903BDFD81E}" srcOrd="17" destOrd="0" presId="urn:microsoft.com/office/officeart/2005/8/layout/list1"/>
    <dgm:cxn modelId="{D1C47B04-E37F-4141-AFC5-0A6ECE588D0C}" type="presParOf" srcId="{F8FAD22D-6E1F-4DF3-872C-C2A9BD4C5DF5}" destId="{6D8299D2-5C97-4B95-9482-DC1AF0F0FB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54A3F-8E11-440D-AAAD-801AF48E8E67}" type="doc">
      <dgm:prSet loTypeId="urn:microsoft.com/office/officeart/2005/8/layout/chevron2" loCatId="list" qsTypeId="urn:microsoft.com/office/officeart/2005/8/quickstyle/simple1" qsCatId="simple" csTypeId="urn:microsoft.com/office/officeart/2005/8/colors/accent3_5" csCatId="accent3" phldr="1"/>
      <dgm:spPr/>
      <dgm:t>
        <a:bodyPr/>
        <a:lstStyle/>
        <a:p>
          <a:endParaRPr lang="en-US"/>
        </a:p>
      </dgm:t>
    </dgm:pt>
    <dgm:pt modelId="{95077CC0-8EBA-4653-B287-A3345D005A80}">
      <dgm:prSet phldrT="[Text]"/>
      <dgm:spPr/>
      <dgm:t>
        <a:bodyPr/>
        <a:lstStyle/>
        <a:p>
          <a:r>
            <a:rPr lang="en-US" b="1" dirty="0"/>
            <a:t>Cost of Attendance</a:t>
          </a:r>
        </a:p>
      </dgm:t>
    </dgm:pt>
    <dgm:pt modelId="{9697BD59-F833-461D-9B28-CC12C4DCE7D3}" type="parTrans" cxnId="{F9A57807-39D3-4153-BC35-542E4D126CAB}">
      <dgm:prSet/>
      <dgm:spPr/>
      <dgm:t>
        <a:bodyPr/>
        <a:lstStyle/>
        <a:p>
          <a:endParaRPr lang="en-US"/>
        </a:p>
      </dgm:t>
    </dgm:pt>
    <dgm:pt modelId="{1E1AF380-B47F-4EC9-9C79-92C9168CA150}" type="sibTrans" cxnId="{F9A57807-39D3-4153-BC35-542E4D126CAB}">
      <dgm:prSet/>
      <dgm:spPr/>
      <dgm:t>
        <a:bodyPr/>
        <a:lstStyle/>
        <a:p>
          <a:endParaRPr lang="en-US"/>
        </a:p>
      </dgm:t>
    </dgm:pt>
    <dgm:pt modelId="{5F54E8FF-9329-4CE7-B923-9269378C1F94}">
      <dgm:prSet phldrT="[Text]" custT="1"/>
      <dgm:spPr/>
      <dgm:t>
        <a:bodyPr/>
        <a:lstStyle/>
        <a:p>
          <a:r>
            <a:rPr lang="en-US" sz="2400" b="1" dirty="0">
              <a:latin typeface="Rockwell" panose="02060603020205020403" pitchFamily="18" charset="0"/>
            </a:rPr>
            <a:t>COA includes: </a:t>
          </a:r>
          <a:br>
            <a:rPr lang="en-US" sz="2400" b="1" dirty="0">
              <a:latin typeface="Rockwell" panose="02060603020205020403" pitchFamily="18" charset="0"/>
            </a:rPr>
          </a:br>
          <a:r>
            <a:rPr lang="en-US" sz="1800" dirty="0"/>
            <a:t>tuition, fees, housing, meals, books, supplies</a:t>
          </a:r>
        </a:p>
      </dgm:t>
    </dgm:pt>
    <dgm:pt modelId="{2ADA7D47-848D-42F3-9E4B-37E1A7918068}" type="parTrans" cxnId="{89BDC103-3CBE-42BF-985A-476A76C75D7D}">
      <dgm:prSet/>
      <dgm:spPr/>
      <dgm:t>
        <a:bodyPr/>
        <a:lstStyle/>
        <a:p>
          <a:endParaRPr lang="en-US"/>
        </a:p>
      </dgm:t>
    </dgm:pt>
    <dgm:pt modelId="{3D9E9A6B-58EA-4C91-A36B-33C205D64F8F}" type="sibTrans" cxnId="{89BDC103-3CBE-42BF-985A-476A76C75D7D}">
      <dgm:prSet/>
      <dgm:spPr/>
      <dgm:t>
        <a:bodyPr/>
        <a:lstStyle/>
        <a:p>
          <a:endParaRPr lang="en-US"/>
        </a:p>
      </dgm:t>
    </dgm:pt>
    <dgm:pt modelId="{F337299B-97A2-4F45-B53A-832799594C29}">
      <dgm:prSet phldrT="[Text]"/>
      <dgm:spPr/>
      <dgm:t>
        <a:bodyPr/>
        <a:lstStyle/>
        <a:p>
          <a:r>
            <a:rPr lang="en-US" b="1" dirty="0"/>
            <a:t>EFC</a:t>
          </a:r>
        </a:p>
      </dgm:t>
    </dgm:pt>
    <dgm:pt modelId="{2142DBBE-1A2E-4D22-A1EE-C993231BCA65}" type="parTrans" cxnId="{530CE652-832B-4C30-856D-0B1623D28657}">
      <dgm:prSet/>
      <dgm:spPr/>
      <dgm:t>
        <a:bodyPr/>
        <a:lstStyle/>
        <a:p>
          <a:endParaRPr lang="en-US"/>
        </a:p>
      </dgm:t>
    </dgm:pt>
    <dgm:pt modelId="{C96C7B5D-D5A4-4085-BDE4-DCB5804B8EC4}" type="sibTrans" cxnId="{530CE652-832B-4C30-856D-0B1623D28657}">
      <dgm:prSet/>
      <dgm:spPr/>
      <dgm:t>
        <a:bodyPr/>
        <a:lstStyle/>
        <a:p>
          <a:endParaRPr lang="en-US"/>
        </a:p>
      </dgm:t>
    </dgm:pt>
    <dgm:pt modelId="{CFA7879D-CFC9-4D7D-AC66-9874BEAC1752}">
      <dgm:prSet phldrT="[Text]" custT="1"/>
      <dgm:spPr/>
      <dgm:t>
        <a:bodyPr/>
        <a:lstStyle/>
        <a:p>
          <a:r>
            <a:rPr lang="en-US" sz="2200" b="1" dirty="0">
              <a:latin typeface="Rockwell" panose="02060603020205020403" pitchFamily="18" charset="0"/>
            </a:rPr>
            <a:t>Expected Family Contribution (EFC) </a:t>
          </a:r>
          <a:r>
            <a:rPr lang="en-US" sz="1800" dirty="0"/>
            <a:t>(comes from information provided on the FAFSA)</a:t>
          </a:r>
        </a:p>
      </dgm:t>
    </dgm:pt>
    <dgm:pt modelId="{C55F09B8-FF82-4670-87FA-49B79B9B186A}" type="parTrans" cxnId="{CB1B91BB-3A79-4751-BD5E-88C9CC05110C}">
      <dgm:prSet/>
      <dgm:spPr/>
      <dgm:t>
        <a:bodyPr/>
        <a:lstStyle/>
        <a:p>
          <a:endParaRPr lang="en-US"/>
        </a:p>
      </dgm:t>
    </dgm:pt>
    <dgm:pt modelId="{AFF5DE60-EB00-454D-9CC4-76630E68604C}" type="sibTrans" cxnId="{CB1B91BB-3A79-4751-BD5E-88C9CC05110C}">
      <dgm:prSet/>
      <dgm:spPr/>
      <dgm:t>
        <a:bodyPr/>
        <a:lstStyle/>
        <a:p>
          <a:endParaRPr lang="en-US"/>
        </a:p>
      </dgm:t>
    </dgm:pt>
    <dgm:pt modelId="{39507A59-01D4-4875-AF29-23C9138CFCC9}">
      <dgm:prSet phldrT="[Text]"/>
      <dgm:spPr/>
      <dgm:t>
        <a:bodyPr/>
        <a:lstStyle/>
        <a:p>
          <a:r>
            <a:rPr lang="en-US" b="1" dirty="0"/>
            <a:t>Aid Eligibility</a:t>
          </a:r>
        </a:p>
      </dgm:t>
    </dgm:pt>
    <dgm:pt modelId="{A0933605-A819-4DF9-A811-50632F6E0AEF}" type="parTrans" cxnId="{5C11CA8E-0D1A-43BF-B3C9-8270A0092EF4}">
      <dgm:prSet/>
      <dgm:spPr/>
      <dgm:t>
        <a:bodyPr/>
        <a:lstStyle/>
        <a:p>
          <a:endParaRPr lang="en-US"/>
        </a:p>
      </dgm:t>
    </dgm:pt>
    <dgm:pt modelId="{1A5D40CB-F7CB-4D7B-AC38-237F83A6D9C6}" type="sibTrans" cxnId="{5C11CA8E-0D1A-43BF-B3C9-8270A0092EF4}">
      <dgm:prSet/>
      <dgm:spPr/>
      <dgm:t>
        <a:bodyPr/>
        <a:lstStyle/>
        <a:p>
          <a:endParaRPr lang="en-US"/>
        </a:p>
      </dgm:t>
    </dgm:pt>
    <dgm:pt modelId="{3EDF8D92-06FE-4C54-9513-26A29D5BE769}">
      <dgm:prSet phldrT="[Text]" custT="1"/>
      <dgm:spPr/>
      <dgm:t>
        <a:bodyPr/>
        <a:lstStyle/>
        <a:p>
          <a:pPr algn="ctr">
            <a:buFont typeface="Wingdings" panose="05000000000000000000" pitchFamily="2" charset="2"/>
            <a:buNone/>
          </a:pPr>
          <a:r>
            <a:rPr lang="en-US" sz="2400" b="1" dirty="0">
              <a:latin typeface="Rockwell" panose="02060603020205020403" pitchFamily="18" charset="0"/>
            </a:rPr>
            <a:t>COA  –  EFC  =  AID ELIGIBILITY</a:t>
          </a:r>
        </a:p>
      </dgm:t>
    </dgm:pt>
    <dgm:pt modelId="{4F88D8A8-61DC-441B-90D2-DCC5DC0D9AF0}" type="parTrans" cxnId="{10B4EB2A-894B-4D14-94A9-0DF11E536236}">
      <dgm:prSet/>
      <dgm:spPr/>
      <dgm:t>
        <a:bodyPr/>
        <a:lstStyle/>
        <a:p>
          <a:endParaRPr lang="en-US"/>
        </a:p>
      </dgm:t>
    </dgm:pt>
    <dgm:pt modelId="{6B235F4F-3430-4E91-B742-5212AA09C557}" type="sibTrans" cxnId="{10B4EB2A-894B-4D14-94A9-0DF11E536236}">
      <dgm:prSet/>
      <dgm:spPr/>
      <dgm:t>
        <a:bodyPr/>
        <a:lstStyle/>
        <a:p>
          <a:endParaRPr lang="en-US"/>
        </a:p>
      </dgm:t>
    </dgm:pt>
    <dgm:pt modelId="{076DFFC1-6AC5-4B31-92E1-665283BEFF5F}" type="pres">
      <dgm:prSet presAssocID="{CE154A3F-8E11-440D-AAAD-801AF48E8E67}" presName="linearFlow" presStyleCnt="0">
        <dgm:presLayoutVars>
          <dgm:dir/>
          <dgm:animLvl val="lvl"/>
          <dgm:resizeHandles val="exact"/>
        </dgm:presLayoutVars>
      </dgm:prSet>
      <dgm:spPr/>
    </dgm:pt>
    <dgm:pt modelId="{B2D22E49-C846-4C29-8E0A-A2D99A4B0393}" type="pres">
      <dgm:prSet presAssocID="{95077CC0-8EBA-4653-B287-A3345D005A80}" presName="composite" presStyleCnt="0"/>
      <dgm:spPr/>
    </dgm:pt>
    <dgm:pt modelId="{04C4C7E2-F5B4-41C9-ABDF-55BE48B5358A}" type="pres">
      <dgm:prSet presAssocID="{95077CC0-8EBA-4653-B287-A3345D005A80}" presName="parentText" presStyleLbl="alignNode1" presStyleIdx="0" presStyleCnt="3">
        <dgm:presLayoutVars>
          <dgm:chMax val="1"/>
          <dgm:bulletEnabled val="1"/>
        </dgm:presLayoutVars>
      </dgm:prSet>
      <dgm:spPr/>
    </dgm:pt>
    <dgm:pt modelId="{5EA00ACC-18F5-422A-A059-4E41DE33AF53}" type="pres">
      <dgm:prSet presAssocID="{95077CC0-8EBA-4653-B287-A3345D005A80}" presName="descendantText" presStyleLbl="alignAcc1" presStyleIdx="0" presStyleCnt="3" custScaleX="83685" custScaleY="100000" custLinFactNeighborX="-4469" custLinFactNeighborY="2871">
        <dgm:presLayoutVars>
          <dgm:bulletEnabled val="1"/>
        </dgm:presLayoutVars>
      </dgm:prSet>
      <dgm:spPr/>
    </dgm:pt>
    <dgm:pt modelId="{84652AE3-DEBA-409D-B30C-F356BC320968}" type="pres">
      <dgm:prSet presAssocID="{1E1AF380-B47F-4EC9-9C79-92C9168CA150}" presName="sp" presStyleCnt="0"/>
      <dgm:spPr/>
    </dgm:pt>
    <dgm:pt modelId="{6543900A-EE5B-4CBE-8738-BE26B94D9692}" type="pres">
      <dgm:prSet presAssocID="{F337299B-97A2-4F45-B53A-832799594C29}" presName="composite" presStyleCnt="0"/>
      <dgm:spPr/>
    </dgm:pt>
    <dgm:pt modelId="{03780405-09BE-427D-B644-E8E3C58F525C}" type="pres">
      <dgm:prSet presAssocID="{F337299B-97A2-4F45-B53A-832799594C29}" presName="parentText" presStyleLbl="alignNode1" presStyleIdx="1" presStyleCnt="3" custLinFactNeighborX="-4648" custLinFactNeighborY="0">
        <dgm:presLayoutVars>
          <dgm:chMax val="1"/>
          <dgm:bulletEnabled val="1"/>
        </dgm:presLayoutVars>
      </dgm:prSet>
      <dgm:spPr/>
    </dgm:pt>
    <dgm:pt modelId="{AF2C071F-8B49-4FFC-B782-FB14459F0F0E}" type="pres">
      <dgm:prSet presAssocID="{F337299B-97A2-4F45-B53A-832799594C29}" presName="descendantText" presStyleLbl="alignAcc1" presStyleIdx="1" presStyleCnt="3" custScaleX="84326" custLinFactNeighborX="-4840" custLinFactNeighborY="5923">
        <dgm:presLayoutVars>
          <dgm:bulletEnabled val="1"/>
        </dgm:presLayoutVars>
      </dgm:prSet>
      <dgm:spPr/>
    </dgm:pt>
    <dgm:pt modelId="{A65925C6-C13D-499D-BB6E-1C82EDB1D252}" type="pres">
      <dgm:prSet presAssocID="{C96C7B5D-D5A4-4085-BDE4-DCB5804B8EC4}" presName="sp" presStyleCnt="0"/>
      <dgm:spPr/>
    </dgm:pt>
    <dgm:pt modelId="{6383C0CB-EA9D-45A4-9BD7-23B356C26A91}" type="pres">
      <dgm:prSet presAssocID="{39507A59-01D4-4875-AF29-23C9138CFCC9}" presName="composite" presStyleCnt="0"/>
      <dgm:spPr/>
    </dgm:pt>
    <dgm:pt modelId="{62FA6E1F-F1A9-43DD-94B9-39D7D6572940}" type="pres">
      <dgm:prSet presAssocID="{39507A59-01D4-4875-AF29-23C9138CFCC9}" presName="parentText" presStyleLbl="alignNode1" presStyleIdx="2" presStyleCnt="3">
        <dgm:presLayoutVars>
          <dgm:chMax val="1"/>
          <dgm:bulletEnabled val="1"/>
        </dgm:presLayoutVars>
      </dgm:prSet>
      <dgm:spPr/>
    </dgm:pt>
    <dgm:pt modelId="{04A59C53-2955-4E02-97BC-7FCD4AA8B06C}" type="pres">
      <dgm:prSet presAssocID="{39507A59-01D4-4875-AF29-23C9138CFCC9}" presName="descendantText" presStyleLbl="alignAcc1" presStyleIdx="2" presStyleCnt="3" custScaleX="84201" custScaleY="96071" custLinFactNeighborX="-4464" custLinFactNeighborY="-1197">
        <dgm:presLayoutVars>
          <dgm:bulletEnabled val="1"/>
        </dgm:presLayoutVars>
      </dgm:prSet>
      <dgm:spPr/>
    </dgm:pt>
  </dgm:ptLst>
  <dgm:cxnLst>
    <dgm:cxn modelId="{89BDC103-3CBE-42BF-985A-476A76C75D7D}" srcId="{95077CC0-8EBA-4653-B287-A3345D005A80}" destId="{5F54E8FF-9329-4CE7-B923-9269378C1F94}" srcOrd="0" destOrd="0" parTransId="{2ADA7D47-848D-42F3-9E4B-37E1A7918068}" sibTransId="{3D9E9A6B-58EA-4C91-A36B-33C205D64F8F}"/>
    <dgm:cxn modelId="{F9A57807-39D3-4153-BC35-542E4D126CAB}" srcId="{CE154A3F-8E11-440D-AAAD-801AF48E8E67}" destId="{95077CC0-8EBA-4653-B287-A3345D005A80}" srcOrd="0" destOrd="0" parTransId="{9697BD59-F833-461D-9B28-CC12C4DCE7D3}" sibTransId="{1E1AF380-B47F-4EC9-9C79-92C9168CA150}"/>
    <dgm:cxn modelId="{A89B591B-A636-4E13-A9BF-1E476237BED7}" type="presOf" srcId="{F337299B-97A2-4F45-B53A-832799594C29}" destId="{03780405-09BE-427D-B644-E8E3C58F525C}" srcOrd="0" destOrd="0" presId="urn:microsoft.com/office/officeart/2005/8/layout/chevron2"/>
    <dgm:cxn modelId="{10B4EB2A-894B-4D14-94A9-0DF11E536236}" srcId="{39507A59-01D4-4875-AF29-23C9138CFCC9}" destId="{3EDF8D92-06FE-4C54-9513-26A29D5BE769}" srcOrd="0" destOrd="0" parTransId="{4F88D8A8-61DC-441B-90D2-DCC5DC0D9AF0}" sibTransId="{6B235F4F-3430-4E91-B742-5212AA09C557}"/>
    <dgm:cxn modelId="{F403576B-84B4-4DA7-BBD7-E5AC1A96A5F9}" type="presOf" srcId="{3EDF8D92-06FE-4C54-9513-26A29D5BE769}" destId="{04A59C53-2955-4E02-97BC-7FCD4AA8B06C}" srcOrd="0" destOrd="0" presId="urn:microsoft.com/office/officeart/2005/8/layout/chevron2"/>
    <dgm:cxn modelId="{530CE652-832B-4C30-856D-0B1623D28657}" srcId="{CE154A3F-8E11-440D-AAAD-801AF48E8E67}" destId="{F337299B-97A2-4F45-B53A-832799594C29}" srcOrd="1" destOrd="0" parTransId="{2142DBBE-1A2E-4D22-A1EE-C993231BCA65}" sibTransId="{C96C7B5D-D5A4-4085-BDE4-DCB5804B8EC4}"/>
    <dgm:cxn modelId="{50D5CE7C-C97C-4CA4-8C31-19CDFBA4A00A}" type="presOf" srcId="{5F54E8FF-9329-4CE7-B923-9269378C1F94}" destId="{5EA00ACC-18F5-422A-A059-4E41DE33AF53}" srcOrd="0" destOrd="0" presId="urn:microsoft.com/office/officeart/2005/8/layout/chevron2"/>
    <dgm:cxn modelId="{5C11CA8E-0D1A-43BF-B3C9-8270A0092EF4}" srcId="{CE154A3F-8E11-440D-AAAD-801AF48E8E67}" destId="{39507A59-01D4-4875-AF29-23C9138CFCC9}" srcOrd="2" destOrd="0" parTransId="{A0933605-A819-4DF9-A811-50632F6E0AEF}" sibTransId="{1A5D40CB-F7CB-4D7B-AC38-237F83A6D9C6}"/>
    <dgm:cxn modelId="{701028A6-4AB7-4E2D-A7FE-5C9CE5A9F6A0}" type="presOf" srcId="{CFA7879D-CFC9-4D7D-AC66-9874BEAC1752}" destId="{AF2C071F-8B49-4FFC-B782-FB14459F0F0E}" srcOrd="0" destOrd="0" presId="urn:microsoft.com/office/officeart/2005/8/layout/chevron2"/>
    <dgm:cxn modelId="{2692ECA9-9C70-4199-939B-0E54A97C6B93}" type="presOf" srcId="{CE154A3F-8E11-440D-AAAD-801AF48E8E67}" destId="{076DFFC1-6AC5-4B31-92E1-665283BEFF5F}" srcOrd="0" destOrd="0" presId="urn:microsoft.com/office/officeart/2005/8/layout/chevron2"/>
    <dgm:cxn modelId="{CB1B91BB-3A79-4751-BD5E-88C9CC05110C}" srcId="{F337299B-97A2-4F45-B53A-832799594C29}" destId="{CFA7879D-CFC9-4D7D-AC66-9874BEAC1752}" srcOrd="0" destOrd="0" parTransId="{C55F09B8-FF82-4670-87FA-49B79B9B186A}" sibTransId="{AFF5DE60-EB00-454D-9CC4-76630E68604C}"/>
    <dgm:cxn modelId="{A35827BC-A4DF-4654-9B30-4C2FCA29AC51}" type="presOf" srcId="{95077CC0-8EBA-4653-B287-A3345D005A80}" destId="{04C4C7E2-F5B4-41C9-ABDF-55BE48B5358A}" srcOrd="0" destOrd="0" presId="urn:microsoft.com/office/officeart/2005/8/layout/chevron2"/>
    <dgm:cxn modelId="{C09607DE-641B-48E4-A25F-D53E6F94A704}" type="presOf" srcId="{39507A59-01D4-4875-AF29-23C9138CFCC9}" destId="{62FA6E1F-F1A9-43DD-94B9-39D7D6572940}" srcOrd="0" destOrd="0" presId="urn:microsoft.com/office/officeart/2005/8/layout/chevron2"/>
    <dgm:cxn modelId="{BBC3D6C3-4528-4083-9F6E-00C619FD4E7A}" type="presParOf" srcId="{076DFFC1-6AC5-4B31-92E1-665283BEFF5F}" destId="{B2D22E49-C846-4C29-8E0A-A2D99A4B0393}" srcOrd="0" destOrd="0" presId="urn:microsoft.com/office/officeart/2005/8/layout/chevron2"/>
    <dgm:cxn modelId="{89CA71B5-BA72-485B-943B-1A77814BB22A}" type="presParOf" srcId="{B2D22E49-C846-4C29-8E0A-A2D99A4B0393}" destId="{04C4C7E2-F5B4-41C9-ABDF-55BE48B5358A}" srcOrd="0" destOrd="0" presId="urn:microsoft.com/office/officeart/2005/8/layout/chevron2"/>
    <dgm:cxn modelId="{E47A001F-F703-43E4-99D3-D5CCD71B267F}" type="presParOf" srcId="{B2D22E49-C846-4C29-8E0A-A2D99A4B0393}" destId="{5EA00ACC-18F5-422A-A059-4E41DE33AF53}" srcOrd="1" destOrd="0" presId="urn:microsoft.com/office/officeart/2005/8/layout/chevron2"/>
    <dgm:cxn modelId="{28AEF9FF-F97A-4BE0-B59E-DFB1D721DAE5}" type="presParOf" srcId="{076DFFC1-6AC5-4B31-92E1-665283BEFF5F}" destId="{84652AE3-DEBA-409D-B30C-F356BC320968}" srcOrd="1" destOrd="0" presId="urn:microsoft.com/office/officeart/2005/8/layout/chevron2"/>
    <dgm:cxn modelId="{920F0EF8-AE2A-46D3-88B9-E3083B86A6A1}" type="presParOf" srcId="{076DFFC1-6AC5-4B31-92E1-665283BEFF5F}" destId="{6543900A-EE5B-4CBE-8738-BE26B94D9692}" srcOrd="2" destOrd="0" presId="urn:microsoft.com/office/officeart/2005/8/layout/chevron2"/>
    <dgm:cxn modelId="{D585FE29-9A17-4EC4-9F91-CF87F9FA3283}" type="presParOf" srcId="{6543900A-EE5B-4CBE-8738-BE26B94D9692}" destId="{03780405-09BE-427D-B644-E8E3C58F525C}" srcOrd="0" destOrd="0" presId="urn:microsoft.com/office/officeart/2005/8/layout/chevron2"/>
    <dgm:cxn modelId="{53EED56E-B5DC-4E69-BCBA-7D92C9A9C72A}" type="presParOf" srcId="{6543900A-EE5B-4CBE-8738-BE26B94D9692}" destId="{AF2C071F-8B49-4FFC-B782-FB14459F0F0E}" srcOrd="1" destOrd="0" presId="urn:microsoft.com/office/officeart/2005/8/layout/chevron2"/>
    <dgm:cxn modelId="{AB33B9F3-0F14-4249-86C7-334EF08CD103}" type="presParOf" srcId="{076DFFC1-6AC5-4B31-92E1-665283BEFF5F}" destId="{A65925C6-C13D-499D-BB6E-1C82EDB1D252}" srcOrd="3" destOrd="0" presId="urn:microsoft.com/office/officeart/2005/8/layout/chevron2"/>
    <dgm:cxn modelId="{3E2186C1-0716-4ADC-9A6E-F8EA52B28571}" type="presParOf" srcId="{076DFFC1-6AC5-4B31-92E1-665283BEFF5F}" destId="{6383C0CB-EA9D-45A4-9BD7-23B356C26A91}" srcOrd="4" destOrd="0" presId="urn:microsoft.com/office/officeart/2005/8/layout/chevron2"/>
    <dgm:cxn modelId="{A3791ECE-61D3-4B02-BC1B-F0736608233A}" type="presParOf" srcId="{6383C0CB-EA9D-45A4-9BD7-23B356C26A91}" destId="{62FA6E1F-F1A9-43DD-94B9-39D7D6572940}" srcOrd="0" destOrd="0" presId="urn:microsoft.com/office/officeart/2005/8/layout/chevron2"/>
    <dgm:cxn modelId="{8B96CC43-71C7-45C6-A525-52617F14FF8E}" type="presParOf" srcId="{6383C0CB-EA9D-45A4-9BD7-23B356C26A91}" destId="{04A59C53-2955-4E02-97BC-7FCD4AA8B06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A4BA9-69AE-4F14-BB17-D7909BE80A34}" type="doc">
      <dgm:prSet loTypeId="urn:microsoft.com/office/officeart/2005/8/layout/process1" loCatId="process" qsTypeId="urn:microsoft.com/office/officeart/2005/8/quickstyle/simple2" qsCatId="simple" csTypeId="urn:microsoft.com/office/officeart/2005/8/colors/accent3_5" csCatId="accent3" phldr="1"/>
      <dgm:spPr/>
    </dgm:pt>
    <dgm:pt modelId="{87CCAA24-4921-4710-9917-0E05B8625B40}">
      <dgm:prSet phldrT="[Text]"/>
      <dgm:spPr/>
      <dgm:t>
        <a:bodyPr/>
        <a:lstStyle/>
        <a:p>
          <a:r>
            <a:rPr lang="en-US" dirty="0"/>
            <a:t>FAFSA	</a:t>
          </a:r>
        </a:p>
      </dgm:t>
    </dgm:pt>
    <dgm:pt modelId="{346CD57D-4185-4226-8D9B-5B0013EB5C1B}" type="parTrans" cxnId="{2E0C74C0-A29F-43D8-B792-A1F7398990EC}">
      <dgm:prSet/>
      <dgm:spPr/>
      <dgm:t>
        <a:bodyPr/>
        <a:lstStyle/>
        <a:p>
          <a:endParaRPr lang="en-US"/>
        </a:p>
      </dgm:t>
    </dgm:pt>
    <dgm:pt modelId="{7774CEBD-8326-454F-92F8-B854EDBAB0F3}" type="sibTrans" cxnId="{2E0C74C0-A29F-43D8-B792-A1F7398990EC}">
      <dgm:prSet/>
      <dgm:spPr/>
      <dgm:t>
        <a:bodyPr/>
        <a:lstStyle/>
        <a:p>
          <a:endParaRPr lang="en-US"/>
        </a:p>
      </dgm:t>
    </dgm:pt>
    <dgm:pt modelId="{E6662B07-DDA8-4F7C-89F5-517ADEFB1C91}">
      <dgm:prSet phldrT="[Text]"/>
      <dgm:spPr/>
      <dgm:t>
        <a:bodyPr/>
        <a:lstStyle/>
        <a:p>
          <a:r>
            <a:rPr lang="en-US" dirty="0"/>
            <a:t>SAR</a:t>
          </a:r>
        </a:p>
      </dgm:t>
    </dgm:pt>
    <dgm:pt modelId="{91040341-F863-49AE-8F5B-C905890F3350}" type="parTrans" cxnId="{17A1209D-092E-47EA-9963-5F324E1ADD9A}">
      <dgm:prSet/>
      <dgm:spPr/>
      <dgm:t>
        <a:bodyPr/>
        <a:lstStyle/>
        <a:p>
          <a:endParaRPr lang="en-US"/>
        </a:p>
      </dgm:t>
    </dgm:pt>
    <dgm:pt modelId="{634415BC-7AC4-4333-A619-90E7FF1C2985}" type="sibTrans" cxnId="{17A1209D-092E-47EA-9963-5F324E1ADD9A}">
      <dgm:prSet/>
      <dgm:spPr/>
      <dgm:t>
        <a:bodyPr/>
        <a:lstStyle/>
        <a:p>
          <a:endParaRPr lang="en-US"/>
        </a:p>
      </dgm:t>
    </dgm:pt>
    <dgm:pt modelId="{8E2B2FAF-33E8-4E95-9701-1E6A1D30CE2D}">
      <dgm:prSet phldrT="[Text]"/>
      <dgm:spPr/>
      <dgm:t>
        <a:bodyPr/>
        <a:lstStyle/>
        <a:p>
          <a:r>
            <a:rPr lang="en-US" dirty="0"/>
            <a:t>NET PRICE</a:t>
          </a:r>
        </a:p>
      </dgm:t>
    </dgm:pt>
    <dgm:pt modelId="{AB91EE87-A277-4853-A4A2-6895FE8D7160}" type="parTrans" cxnId="{C96F05E0-F783-4D79-B7BD-8B9F71021DC1}">
      <dgm:prSet/>
      <dgm:spPr/>
      <dgm:t>
        <a:bodyPr/>
        <a:lstStyle/>
        <a:p>
          <a:endParaRPr lang="en-US"/>
        </a:p>
      </dgm:t>
    </dgm:pt>
    <dgm:pt modelId="{7FEEB2D5-F8F3-45C0-AF7C-C656F538B2A6}" type="sibTrans" cxnId="{C96F05E0-F783-4D79-B7BD-8B9F71021DC1}">
      <dgm:prSet/>
      <dgm:spPr/>
      <dgm:t>
        <a:bodyPr/>
        <a:lstStyle/>
        <a:p>
          <a:endParaRPr lang="en-US"/>
        </a:p>
      </dgm:t>
    </dgm:pt>
    <dgm:pt modelId="{5F83AF5D-6383-433F-8DAF-8541C7A9BE9D}" type="pres">
      <dgm:prSet presAssocID="{A2EA4BA9-69AE-4F14-BB17-D7909BE80A34}" presName="Name0" presStyleCnt="0">
        <dgm:presLayoutVars>
          <dgm:dir/>
          <dgm:resizeHandles val="exact"/>
        </dgm:presLayoutVars>
      </dgm:prSet>
      <dgm:spPr/>
    </dgm:pt>
    <dgm:pt modelId="{320EC4F6-8774-4B46-B2CD-2490E74F3585}" type="pres">
      <dgm:prSet presAssocID="{87CCAA24-4921-4710-9917-0E05B8625B40}" presName="node" presStyleLbl="node1" presStyleIdx="0" presStyleCnt="3">
        <dgm:presLayoutVars>
          <dgm:bulletEnabled val="1"/>
        </dgm:presLayoutVars>
      </dgm:prSet>
      <dgm:spPr/>
    </dgm:pt>
    <dgm:pt modelId="{3ED11660-BFCB-40AC-BBB8-9E84F7A21D67}" type="pres">
      <dgm:prSet presAssocID="{7774CEBD-8326-454F-92F8-B854EDBAB0F3}" presName="sibTrans" presStyleLbl="sibTrans2D1" presStyleIdx="0" presStyleCnt="2"/>
      <dgm:spPr/>
    </dgm:pt>
    <dgm:pt modelId="{2EB863DE-5088-4203-A050-571DE5A5FE54}" type="pres">
      <dgm:prSet presAssocID="{7774CEBD-8326-454F-92F8-B854EDBAB0F3}" presName="connectorText" presStyleLbl="sibTrans2D1" presStyleIdx="0" presStyleCnt="2"/>
      <dgm:spPr/>
    </dgm:pt>
    <dgm:pt modelId="{26A8CA97-A911-4755-B7BC-114C1CC1631B}" type="pres">
      <dgm:prSet presAssocID="{E6662B07-DDA8-4F7C-89F5-517ADEFB1C91}" presName="node" presStyleLbl="node1" presStyleIdx="1" presStyleCnt="3">
        <dgm:presLayoutVars>
          <dgm:bulletEnabled val="1"/>
        </dgm:presLayoutVars>
      </dgm:prSet>
      <dgm:spPr/>
    </dgm:pt>
    <dgm:pt modelId="{05329F11-1ABB-4D2F-A502-E6388248D5EC}" type="pres">
      <dgm:prSet presAssocID="{634415BC-7AC4-4333-A619-90E7FF1C2985}" presName="sibTrans" presStyleLbl="sibTrans2D1" presStyleIdx="1" presStyleCnt="2"/>
      <dgm:spPr/>
    </dgm:pt>
    <dgm:pt modelId="{BB75A9C7-B401-4416-89B9-5FB75D68AE86}" type="pres">
      <dgm:prSet presAssocID="{634415BC-7AC4-4333-A619-90E7FF1C2985}" presName="connectorText" presStyleLbl="sibTrans2D1" presStyleIdx="1" presStyleCnt="2"/>
      <dgm:spPr/>
    </dgm:pt>
    <dgm:pt modelId="{48D4276C-72F5-4659-93B3-8C6866EE9BDB}" type="pres">
      <dgm:prSet presAssocID="{8E2B2FAF-33E8-4E95-9701-1E6A1D30CE2D}" presName="node" presStyleLbl="node1" presStyleIdx="2" presStyleCnt="3">
        <dgm:presLayoutVars>
          <dgm:bulletEnabled val="1"/>
        </dgm:presLayoutVars>
      </dgm:prSet>
      <dgm:spPr/>
    </dgm:pt>
  </dgm:ptLst>
  <dgm:cxnLst>
    <dgm:cxn modelId="{3757391B-30F9-47C8-BDC2-BB227E6D8400}" type="presOf" srcId="{634415BC-7AC4-4333-A619-90E7FF1C2985}" destId="{BB75A9C7-B401-4416-89B9-5FB75D68AE86}" srcOrd="1" destOrd="0" presId="urn:microsoft.com/office/officeart/2005/8/layout/process1"/>
    <dgm:cxn modelId="{9B69ED22-A2C4-4B7C-994F-48DFC5126385}" type="presOf" srcId="{7774CEBD-8326-454F-92F8-B854EDBAB0F3}" destId="{2EB863DE-5088-4203-A050-571DE5A5FE54}" srcOrd="1" destOrd="0" presId="urn:microsoft.com/office/officeart/2005/8/layout/process1"/>
    <dgm:cxn modelId="{249EB82B-A20E-4F08-B906-D4890DF2EBD0}" type="presOf" srcId="{87CCAA24-4921-4710-9917-0E05B8625B40}" destId="{320EC4F6-8774-4B46-B2CD-2490E74F3585}" srcOrd="0" destOrd="0" presId="urn:microsoft.com/office/officeart/2005/8/layout/process1"/>
    <dgm:cxn modelId="{1553CB34-4800-4D4E-B73A-545B38855CB5}" type="presOf" srcId="{E6662B07-DDA8-4F7C-89F5-517ADEFB1C91}" destId="{26A8CA97-A911-4755-B7BC-114C1CC1631B}" srcOrd="0" destOrd="0" presId="urn:microsoft.com/office/officeart/2005/8/layout/process1"/>
    <dgm:cxn modelId="{7DDE5650-4905-4F96-81A8-ECA31ECD9FD4}" type="presOf" srcId="{634415BC-7AC4-4333-A619-90E7FF1C2985}" destId="{05329F11-1ABB-4D2F-A502-E6388248D5EC}" srcOrd="0" destOrd="0" presId="urn:microsoft.com/office/officeart/2005/8/layout/process1"/>
    <dgm:cxn modelId="{620ED176-B5E5-4D34-8EC8-6E12407B20C1}" type="presOf" srcId="{7774CEBD-8326-454F-92F8-B854EDBAB0F3}" destId="{3ED11660-BFCB-40AC-BBB8-9E84F7A21D67}" srcOrd="0" destOrd="0" presId="urn:microsoft.com/office/officeart/2005/8/layout/process1"/>
    <dgm:cxn modelId="{17A1209D-092E-47EA-9963-5F324E1ADD9A}" srcId="{A2EA4BA9-69AE-4F14-BB17-D7909BE80A34}" destId="{E6662B07-DDA8-4F7C-89F5-517ADEFB1C91}" srcOrd="1" destOrd="0" parTransId="{91040341-F863-49AE-8F5B-C905890F3350}" sibTransId="{634415BC-7AC4-4333-A619-90E7FF1C2985}"/>
    <dgm:cxn modelId="{2E0C74C0-A29F-43D8-B792-A1F7398990EC}" srcId="{A2EA4BA9-69AE-4F14-BB17-D7909BE80A34}" destId="{87CCAA24-4921-4710-9917-0E05B8625B40}" srcOrd="0" destOrd="0" parTransId="{346CD57D-4185-4226-8D9B-5B0013EB5C1B}" sibTransId="{7774CEBD-8326-454F-92F8-B854EDBAB0F3}"/>
    <dgm:cxn modelId="{DDC6F8DD-26B4-4B87-98F3-F101217F1A58}" type="presOf" srcId="{8E2B2FAF-33E8-4E95-9701-1E6A1D30CE2D}" destId="{48D4276C-72F5-4659-93B3-8C6866EE9BDB}" srcOrd="0" destOrd="0" presId="urn:microsoft.com/office/officeart/2005/8/layout/process1"/>
    <dgm:cxn modelId="{C96F05E0-F783-4D79-B7BD-8B9F71021DC1}" srcId="{A2EA4BA9-69AE-4F14-BB17-D7909BE80A34}" destId="{8E2B2FAF-33E8-4E95-9701-1E6A1D30CE2D}" srcOrd="2" destOrd="0" parTransId="{AB91EE87-A277-4853-A4A2-6895FE8D7160}" sibTransId="{7FEEB2D5-F8F3-45C0-AF7C-C656F538B2A6}"/>
    <dgm:cxn modelId="{02BA2AE1-D33D-4F6C-B0E9-720C8B2B724C}" type="presOf" srcId="{A2EA4BA9-69AE-4F14-BB17-D7909BE80A34}" destId="{5F83AF5D-6383-433F-8DAF-8541C7A9BE9D}" srcOrd="0" destOrd="0" presId="urn:microsoft.com/office/officeart/2005/8/layout/process1"/>
    <dgm:cxn modelId="{6F25FD9A-280A-4C07-9C76-50F8EC4999E0}" type="presParOf" srcId="{5F83AF5D-6383-433F-8DAF-8541C7A9BE9D}" destId="{320EC4F6-8774-4B46-B2CD-2490E74F3585}" srcOrd="0" destOrd="0" presId="urn:microsoft.com/office/officeart/2005/8/layout/process1"/>
    <dgm:cxn modelId="{0EB4EACF-1E28-40DD-A9FD-0460241C7DC7}" type="presParOf" srcId="{5F83AF5D-6383-433F-8DAF-8541C7A9BE9D}" destId="{3ED11660-BFCB-40AC-BBB8-9E84F7A21D67}" srcOrd="1" destOrd="0" presId="urn:microsoft.com/office/officeart/2005/8/layout/process1"/>
    <dgm:cxn modelId="{C2E06EC2-9A55-4714-8083-F5746D7D9F95}" type="presParOf" srcId="{3ED11660-BFCB-40AC-BBB8-9E84F7A21D67}" destId="{2EB863DE-5088-4203-A050-571DE5A5FE54}" srcOrd="0" destOrd="0" presId="urn:microsoft.com/office/officeart/2005/8/layout/process1"/>
    <dgm:cxn modelId="{6DD1531E-D039-49E9-BC35-CDE2B6BE867D}" type="presParOf" srcId="{5F83AF5D-6383-433F-8DAF-8541C7A9BE9D}" destId="{26A8CA97-A911-4755-B7BC-114C1CC1631B}" srcOrd="2" destOrd="0" presId="urn:microsoft.com/office/officeart/2005/8/layout/process1"/>
    <dgm:cxn modelId="{8307D469-A3D8-442F-A775-65BC78FD9D0C}" type="presParOf" srcId="{5F83AF5D-6383-433F-8DAF-8541C7A9BE9D}" destId="{05329F11-1ABB-4D2F-A502-E6388248D5EC}" srcOrd="3" destOrd="0" presId="urn:microsoft.com/office/officeart/2005/8/layout/process1"/>
    <dgm:cxn modelId="{B819D1B6-CBEE-491E-890A-7BFEECEDECDC}" type="presParOf" srcId="{05329F11-1ABB-4D2F-A502-E6388248D5EC}" destId="{BB75A9C7-B401-4416-89B9-5FB75D68AE86}" srcOrd="0" destOrd="0" presId="urn:microsoft.com/office/officeart/2005/8/layout/process1"/>
    <dgm:cxn modelId="{18B05FDA-D25B-4326-B7A7-316F6A43127A}" type="presParOf" srcId="{5F83AF5D-6383-433F-8DAF-8541C7A9BE9D}" destId="{48D4276C-72F5-4659-93B3-8C6866EE9BD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A4BA9-69AE-4F14-BB17-D7909BE80A34}" type="doc">
      <dgm:prSet loTypeId="urn:microsoft.com/office/officeart/2005/8/layout/process1" loCatId="process" qsTypeId="urn:microsoft.com/office/officeart/2005/8/quickstyle/3d5" qsCatId="3D" csTypeId="urn:microsoft.com/office/officeart/2005/8/colors/colorful5" csCatId="colorful" phldr="1"/>
      <dgm:spPr/>
    </dgm:pt>
    <dgm:pt modelId="{5F83AF5D-6383-433F-8DAF-8541C7A9BE9D}" type="pres">
      <dgm:prSet presAssocID="{A2EA4BA9-69AE-4F14-BB17-D7909BE80A34}" presName="Name0" presStyleCnt="0">
        <dgm:presLayoutVars>
          <dgm:dir/>
          <dgm:resizeHandles val="exact"/>
        </dgm:presLayoutVars>
      </dgm:prSet>
      <dgm:spPr/>
    </dgm:pt>
  </dgm:ptLst>
  <dgm:cxnLst>
    <dgm:cxn modelId="{02BA2AE1-D33D-4F6C-B0E9-720C8B2B724C}" type="presOf" srcId="{A2EA4BA9-69AE-4F14-BB17-D7909BE80A34}" destId="{5F83AF5D-6383-433F-8DAF-8541C7A9BE9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A4BA9-69AE-4F14-BB17-D7909BE80A34}" type="doc">
      <dgm:prSet loTypeId="urn:microsoft.com/office/officeart/2005/8/layout/process1" loCatId="process" qsTypeId="urn:microsoft.com/office/officeart/2005/8/quickstyle/3d5" qsCatId="3D" csTypeId="urn:microsoft.com/office/officeart/2005/8/colors/colorful5" csCatId="colorful" phldr="1"/>
      <dgm:spPr/>
    </dgm:pt>
    <dgm:pt modelId="{5F83AF5D-6383-433F-8DAF-8541C7A9BE9D}" type="pres">
      <dgm:prSet presAssocID="{A2EA4BA9-69AE-4F14-BB17-D7909BE80A34}" presName="Name0" presStyleCnt="0">
        <dgm:presLayoutVars>
          <dgm:dir/>
          <dgm:resizeHandles val="exact"/>
        </dgm:presLayoutVars>
      </dgm:prSet>
      <dgm:spPr/>
    </dgm:pt>
  </dgm:ptLst>
  <dgm:cxnLst>
    <dgm:cxn modelId="{02BA2AE1-D33D-4F6C-B0E9-720C8B2B724C}" type="presOf" srcId="{A2EA4BA9-69AE-4F14-BB17-D7909BE80A34}" destId="{5F83AF5D-6383-433F-8DAF-8541C7A9BE9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1B8353-4D7F-4D6A-9AED-FE1450F4C435}" type="doc">
      <dgm:prSet loTypeId="urn:microsoft.com/office/officeart/2005/8/layout/hList7" loCatId="list" qsTypeId="urn:microsoft.com/office/officeart/2005/8/quickstyle/3d3" qsCatId="3D" csTypeId="urn:microsoft.com/office/officeart/2005/8/colors/accent3_4" csCatId="accent3" phldr="1"/>
      <dgm:spPr/>
      <dgm:t>
        <a:bodyPr/>
        <a:lstStyle/>
        <a:p>
          <a:endParaRPr lang="en-US"/>
        </a:p>
      </dgm:t>
    </dgm:pt>
    <dgm:pt modelId="{7C66E927-C245-48D9-826D-2DEC7D9D3D64}">
      <dgm:prSet phldrT="[Text]"/>
      <dgm:spPr/>
      <dgm:t>
        <a:bodyPr/>
        <a:lstStyle/>
        <a:p>
          <a:r>
            <a:rPr lang="en-US" dirty="0"/>
            <a:t>APPLICATION	</a:t>
          </a:r>
        </a:p>
      </dgm:t>
    </dgm:pt>
    <dgm:pt modelId="{85407863-BE49-42BF-BFC6-29B8CF280D99}" type="parTrans" cxnId="{CBB1DF3B-8AFE-4A79-AA73-065A57DCEE7B}">
      <dgm:prSet/>
      <dgm:spPr/>
      <dgm:t>
        <a:bodyPr/>
        <a:lstStyle/>
        <a:p>
          <a:endParaRPr lang="en-US"/>
        </a:p>
      </dgm:t>
    </dgm:pt>
    <dgm:pt modelId="{303C2A15-8589-4A3C-AF93-A5BE6DDD5001}" type="sibTrans" cxnId="{CBB1DF3B-8AFE-4A79-AA73-065A57DCEE7B}">
      <dgm:prSet/>
      <dgm:spPr/>
      <dgm:t>
        <a:bodyPr/>
        <a:lstStyle/>
        <a:p>
          <a:endParaRPr lang="en-US"/>
        </a:p>
      </dgm:t>
    </dgm:pt>
    <dgm:pt modelId="{7C5BA877-ACF4-4F79-BFC9-C73B202E2949}">
      <dgm:prSet phldrT="[Text]"/>
      <dgm:spPr/>
      <dgm:t>
        <a:bodyPr/>
        <a:lstStyle/>
        <a:p>
          <a:r>
            <a:rPr lang="en-US" dirty="0"/>
            <a:t>APPLY ONLINE	</a:t>
          </a:r>
        </a:p>
      </dgm:t>
    </dgm:pt>
    <dgm:pt modelId="{3B8330CE-516E-4E44-83E7-93D91D24A354}" type="parTrans" cxnId="{30AE4A81-D28B-4D00-AD8F-6ADA903D28EC}">
      <dgm:prSet/>
      <dgm:spPr/>
      <dgm:t>
        <a:bodyPr/>
        <a:lstStyle/>
        <a:p>
          <a:endParaRPr lang="en-US"/>
        </a:p>
      </dgm:t>
    </dgm:pt>
    <dgm:pt modelId="{0C4BEE00-EE42-4FC8-97D4-228D1D5ADFFD}" type="sibTrans" cxnId="{30AE4A81-D28B-4D00-AD8F-6ADA903D28EC}">
      <dgm:prSet/>
      <dgm:spPr/>
      <dgm:t>
        <a:bodyPr/>
        <a:lstStyle/>
        <a:p>
          <a:endParaRPr lang="en-US"/>
        </a:p>
      </dgm:t>
    </dgm:pt>
    <dgm:pt modelId="{109577A8-DA82-4680-B214-F897320A883C}">
      <dgm:prSet phldrT="[Text]"/>
      <dgm:spPr/>
      <dgm:t>
        <a:bodyPr/>
        <a:lstStyle/>
        <a:p>
          <a:r>
            <a:rPr lang="en-US" dirty="0"/>
            <a:t>CERTIFICATION</a:t>
          </a:r>
        </a:p>
      </dgm:t>
    </dgm:pt>
    <dgm:pt modelId="{7E6095D2-2B97-46D0-B3D0-BB6BD0946C92}" type="parTrans" cxnId="{0A216109-1239-476C-8831-FA98A6E640D0}">
      <dgm:prSet/>
      <dgm:spPr/>
      <dgm:t>
        <a:bodyPr/>
        <a:lstStyle/>
        <a:p>
          <a:endParaRPr lang="en-US"/>
        </a:p>
      </dgm:t>
    </dgm:pt>
    <dgm:pt modelId="{22835515-D87E-4040-8194-E5E6AD96886E}" type="sibTrans" cxnId="{0A216109-1239-476C-8831-FA98A6E640D0}">
      <dgm:prSet/>
      <dgm:spPr/>
      <dgm:t>
        <a:bodyPr/>
        <a:lstStyle/>
        <a:p>
          <a:endParaRPr lang="en-US"/>
        </a:p>
      </dgm:t>
    </dgm:pt>
    <dgm:pt modelId="{33F81C99-2FBD-4C69-B354-3C5DF329721B}">
      <dgm:prSet phldrT="[Text]"/>
      <dgm:spPr/>
      <dgm:t>
        <a:bodyPr/>
        <a:lstStyle/>
        <a:p>
          <a:r>
            <a:rPr lang="en-US" dirty="0"/>
            <a:t>LENDER PROCESSES</a:t>
          </a:r>
          <a:br>
            <a:rPr lang="en-US" dirty="0"/>
          </a:br>
          <a:r>
            <a:rPr lang="en-US" dirty="0"/>
            <a:t>REQUEST</a:t>
          </a:r>
        </a:p>
      </dgm:t>
    </dgm:pt>
    <dgm:pt modelId="{45DE3E97-42EE-4B12-9ADB-00A9D8DDC17A}" type="parTrans" cxnId="{74B5FE00-03C5-40B3-AD37-8819ECB349F1}">
      <dgm:prSet/>
      <dgm:spPr/>
      <dgm:t>
        <a:bodyPr/>
        <a:lstStyle/>
        <a:p>
          <a:endParaRPr lang="en-US"/>
        </a:p>
      </dgm:t>
    </dgm:pt>
    <dgm:pt modelId="{340BC293-4E7F-4762-9E23-8C5972A690BE}" type="sibTrans" cxnId="{74B5FE00-03C5-40B3-AD37-8819ECB349F1}">
      <dgm:prSet/>
      <dgm:spPr/>
      <dgm:t>
        <a:bodyPr/>
        <a:lstStyle/>
        <a:p>
          <a:endParaRPr lang="en-US"/>
        </a:p>
      </dgm:t>
    </dgm:pt>
    <dgm:pt modelId="{6429DDAF-E709-4DCF-A259-E34E347E8947}">
      <dgm:prSet phldrT="[Text]"/>
      <dgm:spPr/>
      <dgm:t>
        <a:bodyPr/>
        <a:lstStyle/>
        <a:p>
          <a:r>
            <a:rPr lang="en-US" dirty="0"/>
            <a:t>DISTRIBUTION</a:t>
          </a:r>
        </a:p>
      </dgm:t>
    </dgm:pt>
    <dgm:pt modelId="{A70CA371-F9CC-46B2-BE65-313E7CDF6DB6}" type="parTrans" cxnId="{690E5865-0448-4616-92D3-EAD5F17CD550}">
      <dgm:prSet/>
      <dgm:spPr/>
      <dgm:t>
        <a:bodyPr/>
        <a:lstStyle/>
        <a:p>
          <a:endParaRPr lang="en-US"/>
        </a:p>
      </dgm:t>
    </dgm:pt>
    <dgm:pt modelId="{902E8385-3438-4E82-8414-2FD86C886EF5}" type="sibTrans" cxnId="{690E5865-0448-4616-92D3-EAD5F17CD550}">
      <dgm:prSet/>
      <dgm:spPr/>
      <dgm:t>
        <a:bodyPr/>
        <a:lstStyle/>
        <a:p>
          <a:endParaRPr lang="en-US"/>
        </a:p>
      </dgm:t>
    </dgm:pt>
    <dgm:pt modelId="{7159074E-4504-47AB-827C-BABB37E9506C}">
      <dgm:prSet phldrT="[Text]"/>
      <dgm:spPr/>
      <dgm:t>
        <a:bodyPr/>
        <a:lstStyle/>
        <a:p>
          <a:r>
            <a:rPr lang="en-US" dirty="0"/>
            <a:t>FUNDS</a:t>
          </a:r>
          <a:br>
            <a:rPr lang="en-US" dirty="0"/>
          </a:br>
          <a:r>
            <a:rPr lang="en-US" dirty="0"/>
            <a:t>DISTRIBUTED</a:t>
          </a:r>
          <a:br>
            <a:rPr lang="en-US" dirty="0"/>
          </a:br>
          <a:r>
            <a:rPr lang="en-US" dirty="0"/>
            <a:t>TO STUDENT</a:t>
          </a:r>
          <a:br>
            <a:rPr lang="en-US" dirty="0"/>
          </a:br>
          <a:r>
            <a:rPr lang="en-US" dirty="0"/>
            <a:t>ACCOUNT</a:t>
          </a:r>
        </a:p>
      </dgm:t>
    </dgm:pt>
    <dgm:pt modelId="{49B8BBD0-5384-4FCD-B167-81E543470916}" type="parTrans" cxnId="{B6F63B04-1D84-48F7-81C1-CDE9FCABD55A}">
      <dgm:prSet/>
      <dgm:spPr/>
      <dgm:t>
        <a:bodyPr/>
        <a:lstStyle/>
        <a:p>
          <a:endParaRPr lang="en-US"/>
        </a:p>
      </dgm:t>
    </dgm:pt>
    <dgm:pt modelId="{BBDF0E4C-1718-45A5-B54A-38D3EF7E8728}" type="sibTrans" cxnId="{B6F63B04-1D84-48F7-81C1-CDE9FCABD55A}">
      <dgm:prSet/>
      <dgm:spPr/>
      <dgm:t>
        <a:bodyPr/>
        <a:lstStyle/>
        <a:p>
          <a:endParaRPr lang="en-US"/>
        </a:p>
      </dgm:t>
    </dgm:pt>
    <dgm:pt modelId="{D6357D0C-5598-426A-B7A2-27D1847CD4FB}" type="pres">
      <dgm:prSet presAssocID="{9C1B8353-4D7F-4D6A-9AED-FE1450F4C435}" presName="Name0" presStyleCnt="0">
        <dgm:presLayoutVars>
          <dgm:dir/>
          <dgm:resizeHandles val="exact"/>
        </dgm:presLayoutVars>
      </dgm:prSet>
      <dgm:spPr/>
    </dgm:pt>
    <dgm:pt modelId="{06104397-3F63-4BD6-96D8-6EDAB98AA898}" type="pres">
      <dgm:prSet presAssocID="{9C1B8353-4D7F-4D6A-9AED-FE1450F4C435}" presName="fgShape" presStyleLbl="fgShp" presStyleIdx="0" presStyleCnt="1"/>
      <dgm:spPr/>
    </dgm:pt>
    <dgm:pt modelId="{52A8A2F7-4489-40A6-96BF-D1D8D69C5712}" type="pres">
      <dgm:prSet presAssocID="{9C1B8353-4D7F-4D6A-9AED-FE1450F4C435}" presName="linComp" presStyleCnt="0"/>
      <dgm:spPr/>
    </dgm:pt>
    <dgm:pt modelId="{25486A5D-B55B-4575-906C-2462E8E25FCD}" type="pres">
      <dgm:prSet presAssocID="{7C66E927-C245-48D9-826D-2DEC7D9D3D64}" presName="compNode" presStyleCnt="0"/>
      <dgm:spPr/>
    </dgm:pt>
    <dgm:pt modelId="{E0D919E6-FA3E-47A1-A90E-615447A80BF8}" type="pres">
      <dgm:prSet presAssocID="{7C66E927-C245-48D9-826D-2DEC7D9D3D64}" presName="bkgdShape" presStyleLbl="node1" presStyleIdx="0" presStyleCnt="3"/>
      <dgm:spPr/>
    </dgm:pt>
    <dgm:pt modelId="{0D7ABA28-C839-485E-96B4-B21A00BA1897}" type="pres">
      <dgm:prSet presAssocID="{7C66E927-C245-48D9-826D-2DEC7D9D3D64}" presName="nodeTx" presStyleLbl="node1" presStyleIdx="0" presStyleCnt="3">
        <dgm:presLayoutVars>
          <dgm:bulletEnabled val="1"/>
        </dgm:presLayoutVars>
      </dgm:prSet>
      <dgm:spPr/>
    </dgm:pt>
    <dgm:pt modelId="{30B25443-1E1A-4ADD-AAD1-42C41D4129F5}" type="pres">
      <dgm:prSet presAssocID="{7C66E927-C245-48D9-826D-2DEC7D9D3D64}" presName="invisiNode" presStyleLbl="node1" presStyleIdx="0" presStyleCnt="3"/>
      <dgm:spPr/>
    </dgm:pt>
    <dgm:pt modelId="{B05F745B-FB9E-4CD8-8F35-C4044B1162BD}" type="pres">
      <dgm:prSet presAssocID="{7C66E927-C245-48D9-826D-2DEC7D9D3D6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dgm:spPr>
    </dgm:pt>
    <dgm:pt modelId="{A8DDEF13-5706-479E-B8D6-1465D100DDC8}" type="pres">
      <dgm:prSet presAssocID="{303C2A15-8589-4A3C-AF93-A5BE6DDD5001}" presName="sibTrans" presStyleLbl="sibTrans2D1" presStyleIdx="0" presStyleCnt="0"/>
      <dgm:spPr/>
    </dgm:pt>
    <dgm:pt modelId="{A24857E6-7734-477F-9F04-332DB1A6E40D}" type="pres">
      <dgm:prSet presAssocID="{109577A8-DA82-4680-B214-F897320A883C}" presName="compNode" presStyleCnt="0"/>
      <dgm:spPr/>
    </dgm:pt>
    <dgm:pt modelId="{C1654594-A7D5-4299-821B-28F6777AF852}" type="pres">
      <dgm:prSet presAssocID="{109577A8-DA82-4680-B214-F897320A883C}" presName="bkgdShape" presStyleLbl="node1" presStyleIdx="1" presStyleCnt="3"/>
      <dgm:spPr/>
    </dgm:pt>
    <dgm:pt modelId="{514A34C2-0D40-43D6-82DB-C7ADBD2FFD3D}" type="pres">
      <dgm:prSet presAssocID="{109577A8-DA82-4680-B214-F897320A883C}" presName="nodeTx" presStyleLbl="node1" presStyleIdx="1" presStyleCnt="3">
        <dgm:presLayoutVars>
          <dgm:bulletEnabled val="1"/>
        </dgm:presLayoutVars>
      </dgm:prSet>
      <dgm:spPr/>
    </dgm:pt>
    <dgm:pt modelId="{7673BB53-0469-4C11-B07E-C182BD797886}" type="pres">
      <dgm:prSet presAssocID="{109577A8-DA82-4680-B214-F897320A883C}" presName="invisiNode" presStyleLbl="node1" presStyleIdx="1" presStyleCnt="3"/>
      <dgm:spPr/>
    </dgm:pt>
    <dgm:pt modelId="{0232B8E8-94E8-42A4-A05E-88536E6859AB}" type="pres">
      <dgm:prSet presAssocID="{109577A8-DA82-4680-B214-F897320A883C}"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8FF79972-8D72-4C87-8E60-7EFD1AB5FACF}" type="pres">
      <dgm:prSet presAssocID="{22835515-D87E-4040-8194-E5E6AD96886E}" presName="sibTrans" presStyleLbl="sibTrans2D1" presStyleIdx="0" presStyleCnt="0"/>
      <dgm:spPr/>
    </dgm:pt>
    <dgm:pt modelId="{895C83CD-AFD8-464F-966A-EB67B8530E96}" type="pres">
      <dgm:prSet presAssocID="{6429DDAF-E709-4DCF-A259-E34E347E8947}" presName="compNode" presStyleCnt="0"/>
      <dgm:spPr/>
    </dgm:pt>
    <dgm:pt modelId="{6423AE42-ABD2-4E14-9A95-4D7161B3EF37}" type="pres">
      <dgm:prSet presAssocID="{6429DDAF-E709-4DCF-A259-E34E347E8947}" presName="bkgdShape" presStyleLbl="node1" presStyleIdx="2" presStyleCnt="3"/>
      <dgm:spPr/>
    </dgm:pt>
    <dgm:pt modelId="{98B1E363-B1A7-44E9-82D6-2CD34C8D6BCD}" type="pres">
      <dgm:prSet presAssocID="{6429DDAF-E709-4DCF-A259-E34E347E8947}" presName="nodeTx" presStyleLbl="node1" presStyleIdx="2" presStyleCnt="3">
        <dgm:presLayoutVars>
          <dgm:bulletEnabled val="1"/>
        </dgm:presLayoutVars>
      </dgm:prSet>
      <dgm:spPr/>
    </dgm:pt>
    <dgm:pt modelId="{77244E33-D77C-4A15-BF52-4377CBC9B744}" type="pres">
      <dgm:prSet presAssocID="{6429DDAF-E709-4DCF-A259-E34E347E8947}" presName="invisiNode" presStyleLbl="node1" presStyleIdx="2" presStyleCnt="3"/>
      <dgm:spPr/>
    </dgm:pt>
    <dgm:pt modelId="{68E9B158-1084-4D2D-81A8-F684DFD80030}" type="pres">
      <dgm:prSet presAssocID="{6429DDAF-E709-4DCF-A259-E34E347E8947}"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Lst>
  <dgm:cxnLst>
    <dgm:cxn modelId="{74B5FE00-03C5-40B3-AD37-8819ECB349F1}" srcId="{109577A8-DA82-4680-B214-F897320A883C}" destId="{33F81C99-2FBD-4C69-B354-3C5DF329721B}" srcOrd="0" destOrd="0" parTransId="{45DE3E97-42EE-4B12-9ADB-00A9D8DDC17A}" sibTransId="{340BC293-4E7F-4762-9E23-8C5972A690BE}"/>
    <dgm:cxn modelId="{B6F63B04-1D84-48F7-81C1-CDE9FCABD55A}" srcId="{6429DDAF-E709-4DCF-A259-E34E347E8947}" destId="{7159074E-4504-47AB-827C-BABB37E9506C}" srcOrd="0" destOrd="0" parTransId="{49B8BBD0-5384-4FCD-B167-81E543470916}" sibTransId="{BBDF0E4C-1718-45A5-B54A-38D3EF7E8728}"/>
    <dgm:cxn modelId="{0A216109-1239-476C-8831-FA98A6E640D0}" srcId="{9C1B8353-4D7F-4D6A-9AED-FE1450F4C435}" destId="{109577A8-DA82-4680-B214-F897320A883C}" srcOrd="1" destOrd="0" parTransId="{7E6095D2-2B97-46D0-B3D0-BB6BD0946C92}" sibTransId="{22835515-D87E-4040-8194-E5E6AD96886E}"/>
    <dgm:cxn modelId="{CDA16D09-9D56-4280-9D9C-6FE806A33C0C}" type="presOf" srcId="{303C2A15-8589-4A3C-AF93-A5BE6DDD5001}" destId="{A8DDEF13-5706-479E-B8D6-1465D100DDC8}" srcOrd="0" destOrd="0" presId="urn:microsoft.com/office/officeart/2005/8/layout/hList7"/>
    <dgm:cxn modelId="{E04D2F0B-3F9F-4B67-A254-1264D1BEF31A}" type="presOf" srcId="{22835515-D87E-4040-8194-E5E6AD96886E}" destId="{8FF79972-8D72-4C87-8E60-7EFD1AB5FACF}" srcOrd="0" destOrd="0" presId="urn:microsoft.com/office/officeart/2005/8/layout/hList7"/>
    <dgm:cxn modelId="{79BC7938-4540-4FDD-8A79-49ACA6F7B632}" type="presOf" srcId="{7159074E-4504-47AB-827C-BABB37E9506C}" destId="{98B1E363-B1A7-44E9-82D6-2CD34C8D6BCD}" srcOrd="1" destOrd="1" presId="urn:microsoft.com/office/officeart/2005/8/layout/hList7"/>
    <dgm:cxn modelId="{CBB1DF3B-8AFE-4A79-AA73-065A57DCEE7B}" srcId="{9C1B8353-4D7F-4D6A-9AED-FE1450F4C435}" destId="{7C66E927-C245-48D9-826D-2DEC7D9D3D64}" srcOrd="0" destOrd="0" parTransId="{85407863-BE49-42BF-BFC6-29B8CF280D99}" sibTransId="{303C2A15-8589-4A3C-AF93-A5BE6DDD5001}"/>
    <dgm:cxn modelId="{557FA83E-C9A6-4D45-B18D-4607BD0162A5}" type="presOf" srcId="{7C5BA877-ACF4-4F79-BFC9-C73B202E2949}" destId="{0D7ABA28-C839-485E-96B4-B21A00BA1897}" srcOrd="1" destOrd="1" presId="urn:microsoft.com/office/officeart/2005/8/layout/hList7"/>
    <dgm:cxn modelId="{EB9A6541-AFCA-406A-B084-70365207F1CF}" type="presOf" srcId="{7C66E927-C245-48D9-826D-2DEC7D9D3D64}" destId="{E0D919E6-FA3E-47A1-A90E-615447A80BF8}" srcOrd="0" destOrd="0" presId="urn:microsoft.com/office/officeart/2005/8/layout/hList7"/>
    <dgm:cxn modelId="{33808D41-D4F7-4848-BCC3-6796D338A72C}" type="presOf" srcId="{33F81C99-2FBD-4C69-B354-3C5DF329721B}" destId="{C1654594-A7D5-4299-821B-28F6777AF852}" srcOrd="0" destOrd="1" presId="urn:microsoft.com/office/officeart/2005/8/layout/hList7"/>
    <dgm:cxn modelId="{690E5865-0448-4616-92D3-EAD5F17CD550}" srcId="{9C1B8353-4D7F-4D6A-9AED-FE1450F4C435}" destId="{6429DDAF-E709-4DCF-A259-E34E347E8947}" srcOrd="2" destOrd="0" parTransId="{A70CA371-F9CC-46B2-BE65-313E7CDF6DB6}" sibTransId="{902E8385-3438-4E82-8414-2FD86C886EF5}"/>
    <dgm:cxn modelId="{1E7EE358-7872-48D1-9647-1BEBFCEC0AC2}" type="presOf" srcId="{6429DDAF-E709-4DCF-A259-E34E347E8947}" destId="{98B1E363-B1A7-44E9-82D6-2CD34C8D6BCD}" srcOrd="1" destOrd="0" presId="urn:microsoft.com/office/officeart/2005/8/layout/hList7"/>
    <dgm:cxn modelId="{30AE4A81-D28B-4D00-AD8F-6ADA903D28EC}" srcId="{7C66E927-C245-48D9-826D-2DEC7D9D3D64}" destId="{7C5BA877-ACF4-4F79-BFC9-C73B202E2949}" srcOrd="0" destOrd="0" parTransId="{3B8330CE-516E-4E44-83E7-93D91D24A354}" sibTransId="{0C4BEE00-EE42-4FC8-97D4-228D1D5ADFFD}"/>
    <dgm:cxn modelId="{B54AE58C-F0D3-4706-B386-36B5214678F3}" type="presOf" srcId="{7C66E927-C245-48D9-826D-2DEC7D9D3D64}" destId="{0D7ABA28-C839-485E-96B4-B21A00BA1897}" srcOrd="1" destOrd="0" presId="urn:microsoft.com/office/officeart/2005/8/layout/hList7"/>
    <dgm:cxn modelId="{040DA2DE-BEFD-428F-9C62-4F1BEA957CD3}" type="presOf" srcId="{6429DDAF-E709-4DCF-A259-E34E347E8947}" destId="{6423AE42-ABD2-4E14-9A95-4D7161B3EF37}" srcOrd="0" destOrd="0" presId="urn:microsoft.com/office/officeart/2005/8/layout/hList7"/>
    <dgm:cxn modelId="{784C25E2-7D4E-4AFA-AF53-7674E995A55A}" type="presOf" srcId="{7159074E-4504-47AB-827C-BABB37E9506C}" destId="{6423AE42-ABD2-4E14-9A95-4D7161B3EF37}" srcOrd="0" destOrd="1" presId="urn:microsoft.com/office/officeart/2005/8/layout/hList7"/>
    <dgm:cxn modelId="{B9802FE9-7892-4477-A018-2BC157A6E4E6}" type="presOf" srcId="{33F81C99-2FBD-4C69-B354-3C5DF329721B}" destId="{514A34C2-0D40-43D6-82DB-C7ADBD2FFD3D}" srcOrd="1" destOrd="1" presId="urn:microsoft.com/office/officeart/2005/8/layout/hList7"/>
    <dgm:cxn modelId="{D727CBEE-C6C7-457B-98A7-1A35C9939074}" type="presOf" srcId="{7C5BA877-ACF4-4F79-BFC9-C73B202E2949}" destId="{E0D919E6-FA3E-47A1-A90E-615447A80BF8}" srcOrd="0" destOrd="1" presId="urn:microsoft.com/office/officeart/2005/8/layout/hList7"/>
    <dgm:cxn modelId="{85EC2CF0-78CD-4EEA-B1DD-5B51EEA12364}" type="presOf" srcId="{9C1B8353-4D7F-4D6A-9AED-FE1450F4C435}" destId="{D6357D0C-5598-426A-B7A2-27D1847CD4FB}" srcOrd="0" destOrd="0" presId="urn:microsoft.com/office/officeart/2005/8/layout/hList7"/>
    <dgm:cxn modelId="{0A6380FB-496F-42D9-BD84-7948A05E5B63}" type="presOf" srcId="{109577A8-DA82-4680-B214-F897320A883C}" destId="{C1654594-A7D5-4299-821B-28F6777AF852}" srcOrd="0" destOrd="0" presId="urn:microsoft.com/office/officeart/2005/8/layout/hList7"/>
    <dgm:cxn modelId="{D14266FD-BD6E-42B9-A08A-E53F0968CDC2}" type="presOf" srcId="{109577A8-DA82-4680-B214-F897320A883C}" destId="{514A34C2-0D40-43D6-82DB-C7ADBD2FFD3D}" srcOrd="1" destOrd="0" presId="urn:microsoft.com/office/officeart/2005/8/layout/hList7"/>
    <dgm:cxn modelId="{B9952011-BD9B-46BA-B56C-6682F670FEF1}" type="presParOf" srcId="{D6357D0C-5598-426A-B7A2-27D1847CD4FB}" destId="{06104397-3F63-4BD6-96D8-6EDAB98AA898}" srcOrd="0" destOrd="0" presId="urn:microsoft.com/office/officeart/2005/8/layout/hList7"/>
    <dgm:cxn modelId="{AFA28D51-1CF5-4FA3-AEB2-43C60DCD5138}" type="presParOf" srcId="{D6357D0C-5598-426A-B7A2-27D1847CD4FB}" destId="{52A8A2F7-4489-40A6-96BF-D1D8D69C5712}" srcOrd="1" destOrd="0" presId="urn:microsoft.com/office/officeart/2005/8/layout/hList7"/>
    <dgm:cxn modelId="{106C3FF0-9A9D-447F-8028-839E0147E4EA}" type="presParOf" srcId="{52A8A2F7-4489-40A6-96BF-D1D8D69C5712}" destId="{25486A5D-B55B-4575-906C-2462E8E25FCD}" srcOrd="0" destOrd="0" presId="urn:microsoft.com/office/officeart/2005/8/layout/hList7"/>
    <dgm:cxn modelId="{02C7BBB7-60DB-429D-8FE0-6EEB50CABC92}" type="presParOf" srcId="{25486A5D-B55B-4575-906C-2462E8E25FCD}" destId="{E0D919E6-FA3E-47A1-A90E-615447A80BF8}" srcOrd="0" destOrd="0" presId="urn:microsoft.com/office/officeart/2005/8/layout/hList7"/>
    <dgm:cxn modelId="{FA760081-B6CC-4CAB-91F7-AC7832EFB87D}" type="presParOf" srcId="{25486A5D-B55B-4575-906C-2462E8E25FCD}" destId="{0D7ABA28-C839-485E-96B4-B21A00BA1897}" srcOrd="1" destOrd="0" presId="urn:microsoft.com/office/officeart/2005/8/layout/hList7"/>
    <dgm:cxn modelId="{9BFD80FF-9FDF-4549-B473-B8715929B94C}" type="presParOf" srcId="{25486A5D-B55B-4575-906C-2462E8E25FCD}" destId="{30B25443-1E1A-4ADD-AAD1-42C41D4129F5}" srcOrd="2" destOrd="0" presId="urn:microsoft.com/office/officeart/2005/8/layout/hList7"/>
    <dgm:cxn modelId="{69D9AA1C-54EE-4F2F-8E4B-15640E29407C}" type="presParOf" srcId="{25486A5D-B55B-4575-906C-2462E8E25FCD}" destId="{B05F745B-FB9E-4CD8-8F35-C4044B1162BD}" srcOrd="3" destOrd="0" presId="urn:microsoft.com/office/officeart/2005/8/layout/hList7"/>
    <dgm:cxn modelId="{21785D05-4E90-4782-B3CD-5F0862292C71}" type="presParOf" srcId="{52A8A2F7-4489-40A6-96BF-D1D8D69C5712}" destId="{A8DDEF13-5706-479E-B8D6-1465D100DDC8}" srcOrd="1" destOrd="0" presId="urn:microsoft.com/office/officeart/2005/8/layout/hList7"/>
    <dgm:cxn modelId="{E147C4B4-8E93-42A6-84CD-6BE94DF6C67B}" type="presParOf" srcId="{52A8A2F7-4489-40A6-96BF-D1D8D69C5712}" destId="{A24857E6-7734-477F-9F04-332DB1A6E40D}" srcOrd="2" destOrd="0" presId="urn:microsoft.com/office/officeart/2005/8/layout/hList7"/>
    <dgm:cxn modelId="{23CED935-CE92-4747-9F0E-1DE494E9A341}" type="presParOf" srcId="{A24857E6-7734-477F-9F04-332DB1A6E40D}" destId="{C1654594-A7D5-4299-821B-28F6777AF852}" srcOrd="0" destOrd="0" presId="urn:microsoft.com/office/officeart/2005/8/layout/hList7"/>
    <dgm:cxn modelId="{4FACCCAD-63FD-447E-B6B3-663D75E474BC}" type="presParOf" srcId="{A24857E6-7734-477F-9F04-332DB1A6E40D}" destId="{514A34C2-0D40-43D6-82DB-C7ADBD2FFD3D}" srcOrd="1" destOrd="0" presId="urn:microsoft.com/office/officeart/2005/8/layout/hList7"/>
    <dgm:cxn modelId="{F3F8D6AD-DACE-46AD-9614-EF599976C3E3}" type="presParOf" srcId="{A24857E6-7734-477F-9F04-332DB1A6E40D}" destId="{7673BB53-0469-4C11-B07E-C182BD797886}" srcOrd="2" destOrd="0" presId="urn:microsoft.com/office/officeart/2005/8/layout/hList7"/>
    <dgm:cxn modelId="{D89B1CEC-2FD1-4629-B2FC-0DED4EC51889}" type="presParOf" srcId="{A24857E6-7734-477F-9F04-332DB1A6E40D}" destId="{0232B8E8-94E8-42A4-A05E-88536E6859AB}" srcOrd="3" destOrd="0" presId="urn:microsoft.com/office/officeart/2005/8/layout/hList7"/>
    <dgm:cxn modelId="{8303CF1A-9007-4EC0-9DF9-34702A6BB4EB}" type="presParOf" srcId="{52A8A2F7-4489-40A6-96BF-D1D8D69C5712}" destId="{8FF79972-8D72-4C87-8E60-7EFD1AB5FACF}" srcOrd="3" destOrd="0" presId="urn:microsoft.com/office/officeart/2005/8/layout/hList7"/>
    <dgm:cxn modelId="{53D2F8A4-5F98-47B2-A25E-660752AF103C}" type="presParOf" srcId="{52A8A2F7-4489-40A6-96BF-D1D8D69C5712}" destId="{895C83CD-AFD8-464F-966A-EB67B8530E96}" srcOrd="4" destOrd="0" presId="urn:microsoft.com/office/officeart/2005/8/layout/hList7"/>
    <dgm:cxn modelId="{3424D401-A585-4356-81E7-B6405B97E38C}" type="presParOf" srcId="{895C83CD-AFD8-464F-966A-EB67B8530E96}" destId="{6423AE42-ABD2-4E14-9A95-4D7161B3EF37}" srcOrd="0" destOrd="0" presId="urn:microsoft.com/office/officeart/2005/8/layout/hList7"/>
    <dgm:cxn modelId="{D413A91A-78B0-46BD-82E4-E049D0254741}" type="presParOf" srcId="{895C83CD-AFD8-464F-966A-EB67B8530E96}" destId="{98B1E363-B1A7-44E9-82D6-2CD34C8D6BCD}" srcOrd="1" destOrd="0" presId="urn:microsoft.com/office/officeart/2005/8/layout/hList7"/>
    <dgm:cxn modelId="{D64A5E8C-C679-4FBD-B13F-1BE43FC5402C}" type="presParOf" srcId="{895C83CD-AFD8-464F-966A-EB67B8530E96}" destId="{77244E33-D77C-4A15-BF52-4377CBC9B744}" srcOrd="2" destOrd="0" presId="urn:microsoft.com/office/officeart/2005/8/layout/hList7"/>
    <dgm:cxn modelId="{4821AAA6-974E-46EA-B205-C0A7DE1E8982}" type="presParOf" srcId="{895C83CD-AFD8-464F-966A-EB67B8530E96}" destId="{68E9B158-1084-4D2D-81A8-F684DFD8003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4AEE-EFC3-4BEA-8ED1-28816697871C}">
      <dsp:nvSpPr>
        <dsp:cNvPr id="0" name=""/>
        <dsp:cNvSpPr/>
      </dsp:nvSpPr>
      <dsp:spPr>
        <a:xfrm>
          <a:off x="0" y="282809"/>
          <a:ext cx="8007292" cy="428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CA5C8-B3F9-4145-913F-B961B446D5AE}">
      <dsp:nvSpPr>
        <dsp:cNvPr id="0" name=""/>
        <dsp:cNvSpPr/>
      </dsp:nvSpPr>
      <dsp:spPr>
        <a:xfrm>
          <a:off x="400364" y="31889"/>
          <a:ext cx="5605104"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60" tIns="0" rIns="211860" bIns="0" numCol="1" spcCol="1270" anchor="ctr" anchorCtr="0">
          <a:noAutofit/>
        </a:bodyPr>
        <a:lstStyle/>
        <a:p>
          <a:pPr marL="0" lvl="0" indent="0" algn="l" defTabSz="755650">
            <a:lnSpc>
              <a:spcPct val="90000"/>
            </a:lnSpc>
            <a:spcBef>
              <a:spcPct val="0"/>
            </a:spcBef>
            <a:spcAft>
              <a:spcPct val="35000"/>
            </a:spcAft>
            <a:buNone/>
          </a:pPr>
          <a:r>
            <a:rPr lang="en-US" sz="1700" b="1" kern="1200" dirty="0"/>
            <a:t>1. Get Prepared</a:t>
          </a:r>
        </a:p>
      </dsp:txBody>
      <dsp:txXfrm>
        <a:off x="424862" y="56387"/>
        <a:ext cx="5556108" cy="452844"/>
      </dsp:txXfrm>
    </dsp:sp>
    <dsp:sp modelId="{3ACCEAD6-F7FD-4808-8822-3094E93BB74C}">
      <dsp:nvSpPr>
        <dsp:cNvPr id="0" name=""/>
        <dsp:cNvSpPr/>
      </dsp:nvSpPr>
      <dsp:spPr>
        <a:xfrm>
          <a:off x="0" y="1053930"/>
          <a:ext cx="8007292" cy="428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3628E-D724-4C7C-A634-901CCC3D6402}">
      <dsp:nvSpPr>
        <dsp:cNvPr id="0" name=""/>
        <dsp:cNvSpPr/>
      </dsp:nvSpPr>
      <dsp:spPr>
        <a:xfrm>
          <a:off x="400364" y="803010"/>
          <a:ext cx="5605104"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60" tIns="0" rIns="211860" bIns="0" numCol="1" spcCol="1270" anchor="ctr" anchorCtr="0">
          <a:noAutofit/>
        </a:bodyPr>
        <a:lstStyle/>
        <a:p>
          <a:pPr marL="0" lvl="0" indent="0" algn="l" defTabSz="889000">
            <a:lnSpc>
              <a:spcPct val="90000"/>
            </a:lnSpc>
            <a:spcBef>
              <a:spcPct val="0"/>
            </a:spcBef>
            <a:spcAft>
              <a:spcPct val="35000"/>
            </a:spcAft>
            <a:buNone/>
          </a:pPr>
          <a:r>
            <a:rPr lang="en-US" sz="2000" b="1" kern="1200" dirty="0"/>
            <a:t>2. Complete FAFSA Form  </a:t>
          </a:r>
          <a:r>
            <a:rPr lang="en-US" sz="1400" b="1" kern="1200" dirty="0"/>
            <a:t>(renewed every year)</a:t>
          </a:r>
        </a:p>
      </dsp:txBody>
      <dsp:txXfrm>
        <a:off x="424862" y="827508"/>
        <a:ext cx="5556108" cy="452844"/>
      </dsp:txXfrm>
    </dsp:sp>
    <dsp:sp modelId="{64A8D164-C4B3-418D-8D11-1DB69B2A5503}">
      <dsp:nvSpPr>
        <dsp:cNvPr id="0" name=""/>
        <dsp:cNvSpPr/>
      </dsp:nvSpPr>
      <dsp:spPr>
        <a:xfrm>
          <a:off x="0" y="1825050"/>
          <a:ext cx="8007292" cy="428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D67F6-8AF9-4108-9EA1-05BD63B0F21F}">
      <dsp:nvSpPr>
        <dsp:cNvPr id="0" name=""/>
        <dsp:cNvSpPr/>
      </dsp:nvSpPr>
      <dsp:spPr>
        <a:xfrm>
          <a:off x="400364" y="1574129"/>
          <a:ext cx="5605104"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60" tIns="0" rIns="211860" bIns="0" numCol="1" spcCol="1270" anchor="ctr" anchorCtr="0">
          <a:noAutofit/>
        </a:bodyPr>
        <a:lstStyle/>
        <a:p>
          <a:pPr marL="0" lvl="0" indent="0" algn="l" defTabSz="755650">
            <a:lnSpc>
              <a:spcPct val="90000"/>
            </a:lnSpc>
            <a:spcBef>
              <a:spcPct val="0"/>
            </a:spcBef>
            <a:spcAft>
              <a:spcPct val="35000"/>
            </a:spcAft>
            <a:buNone/>
          </a:pPr>
          <a:r>
            <a:rPr lang="en-US" sz="1700" b="1" kern="1200" dirty="0"/>
            <a:t>3. Review Student Aid Report</a:t>
          </a:r>
        </a:p>
      </dsp:txBody>
      <dsp:txXfrm>
        <a:off x="424862" y="1598627"/>
        <a:ext cx="5556108" cy="452844"/>
      </dsp:txXfrm>
    </dsp:sp>
    <dsp:sp modelId="{0DBB5196-1ECE-443E-9AE8-AE41A631895A}">
      <dsp:nvSpPr>
        <dsp:cNvPr id="0" name=""/>
        <dsp:cNvSpPr/>
      </dsp:nvSpPr>
      <dsp:spPr>
        <a:xfrm>
          <a:off x="0" y="2596170"/>
          <a:ext cx="8007292" cy="428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562AE-099D-4441-86DA-4709E4D8DFC3}">
      <dsp:nvSpPr>
        <dsp:cNvPr id="0" name=""/>
        <dsp:cNvSpPr/>
      </dsp:nvSpPr>
      <dsp:spPr>
        <a:xfrm>
          <a:off x="400364" y="2345250"/>
          <a:ext cx="5605104"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60" tIns="0" rIns="211860" bIns="0" numCol="1" spcCol="1270" anchor="ctr" anchorCtr="0">
          <a:noAutofit/>
        </a:bodyPr>
        <a:lstStyle/>
        <a:p>
          <a:pPr marL="0" lvl="0" indent="0" algn="l" defTabSz="755650">
            <a:lnSpc>
              <a:spcPct val="90000"/>
            </a:lnSpc>
            <a:spcBef>
              <a:spcPct val="0"/>
            </a:spcBef>
            <a:spcAft>
              <a:spcPct val="35000"/>
            </a:spcAft>
            <a:buNone/>
          </a:pPr>
          <a:r>
            <a:rPr lang="en-US" sz="1700" b="1" kern="1200" dirty="0"/>
            <a:t>4. Respond to Aid Offer</a:t>
          </a:r>
        </a:p>
      </dsp:txBody>
      <dsp:txXfrm>
        <a:off x="424862" y="2369748"/>
        <a:ext cx="5556108" cy="452844"/>
      </dsp:txXfrm>
    </dsp:sp>
    <dsp:sp modelId="{6D8299D2-5C97-4B95-9482-DC1AF0F0FB2F}">
      <dsp:nvSpPr>
        <dsp:cNvPr id="0" name=""/>
        <dsp:cNvSpPr/>
      </dsp:nvSpPr>
      <dsp:spPr>
        <a:xfrm>
          <a:off x="0" y="3367290"/>
          <a:ext cx="8007292" cy="4284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59C30-B754-4F9C-AF7E-3DB141E2E90B}">
      <dsp:nvSpPr>
        <dsp:cNvPr id="0" name=""/>
        <dsp:cNvSpPr/>
      </dsp:nvSpPr>
      <dsp:spPr>
        <a:xfrm>
          <a:off x="400364" y="3116370"/>
          <a:ext cx="5605104" cy="501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860" tIns="0" rIns="211860" bIns="0" numCol="1" spcCol="1270" anchor="ctr" anchorCtr="0">
          <a:noAutofit/>
        </a:bodyPr>
        <a:lstStyle/>
        <a:p>
          <a:pPr marL="0" lvl="0" indent="0" algn="l" defTabSz="755650">
            <a:lnSpc>
              <a:spcPct val="90000"/>
            </a:lnSpc>
            <a:spcBef>
              <a:spcPct val="0"/>
            </a:spcBef>
            <a:spcAft>
              <a:spcPct val="35000"/>
            </a:spcAft>
            <a:buNone/>
          </a:pPr>
          <a:r>
            <a:rPr lang="en-US" sz="1700" b="1" kern="1200" dirty="0"/>
            <a:t>5. Receive Aid</a:t>
          </a:r>
        </a:p>
      </dsp:txBody>
      <dsp:txXfrm>
        <a:off x="424862" y="3140868"/>
        <a:ext cx="555610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4C7E2-F5B4-41C9-ABDF-55BE48B5358A}">
      <dsp:nvSpPr>
        <dsp:cNvPr id="0" name=""/>
        <dsp:cNvSpPr/>
      </dsp:nvSpPr>
      <dsp:spPr>
        <a:xfrm rot="5400000">
          <a:off x="67817" y="232763"/>
          <a:ext cx="1547117" cy="1082982"/>
        </a:xfrm>
        <a:prstGeom prst="chevron">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Cost of Attendance</a:t>
          </a:r>
        </a:p>
      </dsp:txBody>
      <dsp:txXfrm rot="-5400000">
        <a:off x="299885" y="542186"/>
        <a:ext cx="1082982" cy="464135"/>
      </dsp:txXfrm>
    </dsp:sp>
    <dsp:sp modelId="{5EA00ACC-18F5-422A-A059-4E41DE33AF53}">
      <dsp:nvSpPr>
        <dsp:cNvPr id="0" name=""/>
        <dsp:cNvSpPr/>
      </dsp:nvSpPr>
      <dsp:spPr>
        <a:xfrm rot="5400000">
          <a:off x="3852082" y="-2287700"/>
          <a:ext cx="1005626" cy="5640161"/>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Rockwell" panose="02060603020205020403" pitchFamily="18" charset="0"/>
            </a:rPr>
            <a:t>COA includes: </a:t>
          </a:r>
          <a:br>
            <a:rPr lang="en-US" sz="2400" b="1" kern="1200" dirty="0">
              <a:latin typeface="Rockwell" panose="02060603020205020403" pitchFamily="18" charset="0"/>
            </a:rPr>
          </a:br>
          <a:r>
            <a:rPr lang="en-US" sz="1800" kern="1200" dirty="0"/>
            <a:t>tuition, fees, housing, meals, books, supplies</a:t>
          </a:r>
        </a:p>
      </dsp:txBody>
      <dsp:txXfrm rot="-5400000">
        <a:off x="1534815" y="78658"/>
        <a:ext cx="5591070" cy="907444"/>
      </dsp:txXfrm>
    </dsp:sp>
    <dsp:sp modelId="{03780405-09BE-427D-B644-E8E3C58F525C}">
      <dsp:nvSpPr>
        <dsp:cNvPr id="0" name=""/>
        <dsp:cNvSpPr/>
      </dsp:nvSpPr>
      <dsp:spPr>
        <a:xfrm rot="5400000">
          <a:off x="17480" y="1585016"/>
          <a:ext cx="1547117" cy="1082982"/>
        </a:xfrm>
        <a:prstGeom prst="chevron">
          <a:avLst/>
        </a:prstGeom>
        <a:solidFill>
          <a:schemeClr val="accent3">
            <a:alpha val="90000"/>
            <a:hueOff val="0"/>
            <a:satOff val="0"/>
            <a:lumOff val="0"/>
            <a:alphaOff val="-2000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EFC</a:t>
          </a:r>
        </a:p>
      </dsp:txBody>
      <dsp:txXfrm rot="-5400000">
        <a:off x="249548" y="1894439"/>
        <a:ext cx="1082982" cy="464135"/>
      </dsp:txXfrm>
    </dsp:sp>
    <dsp:sp modelId="{AF2C071F-8B49-4FFC-B782-FB14459F0F0E}">
      <dsp:nvSpPr>
        <dsp:cNvPr id="0" name=""/>
        <dsp:cNvSpPr/>
      </dsp:nvSpPr>
      <dsp:spPr>
        <a:xfrm rot="5400000">
          <a:off x="3852149" y="-926356"/>
          <a:ext cx="1005626" cy="5683363"/>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latin typeface="Rockwell" panose="02060603020205020403" pitchFamily="18" charset="0"/>
            </a:rPr>
            <a:t>Expected Family Contribution (EFC) </a:t>
          </a:r>
          <a:r>
            <a:rPr lang="en-US" sz="1800" kern="1200" dirty="0"/>
            <a:t>(comes from information provided on the FAFSA)</a:t>
          </a:r>
        </a:p>
      </dsp:txBody>
      <dsp:txXfrm rot="-5400000">
        <a:off x="1513281" y="1461603"/>
        <a:ext cx="5634272" cy="907444"/>
      </dsp:txXfrm>
    </dsp:sp>
    <dsp:sp modelId="{62FA6E1F-F1A9-43DD-94B9-39D7D6572940}">
      <dsp:nvSpPr>
        <dsp:cNvPr id="0" name=""/>
        <dsp:cNvSpPr/>
      </dsp:nvSpPr>
      <dsp:spPr>
        <a:xfrm rot="5400000">
          <a:off x="67817" y="2937269"/>
          <a:ext cx="1547117" cy="1082982"/>
        </a:xfrm>
        <a:prstGeom prst="chevron">
          <a:avLst/>
        </a:prstGeom>
        <a:solidFill>
          <a:schemeClr val="accent3">
            <a:alpha val="90000"/>
            <a:hueOff val="0"/>
            <a:satOff val="0"/>
            <a:lumOff val="0"/>
            <a:alphaOff val="-4000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Aid Eligibility</a:t>
          </a:r>
        </a:p>
      </dsp:txBody>
      <dsp:txXfrm rot="-5400000">
        <a:off x="299885" y="3246692"/>
        <a:ext cx="1082982" cy="464135"/>
      </dsp:txXfrm>
    </dsp:sp>
    <dsp:sp modelId="{04A59C53-2955-4E02-97BC-7FCD4AA8B06C}">
      <dsp:nvSpPr>
        <dsp:cNvPr id="0" name=""/>
        <dsp:cNvSpPr/>
      </dsp:nvSpPr>
      <dsp:spPr>
        <a:xfrm rot="5400000">
          <a:off x="3892357" y="358508"/>
          <a:ext cx="966115" cy="5674938"/>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Font typeface="Wingdings" panose="05000000000000000000" pitchFamily="2" charset="2"/>
            <a:buNone/>
          </a:pPr>
          <a:r>
            <a:rPr lang="en-US" sz="2400" b="1" kern="1200" dirty="0">
              <a:latin typeface="Rockwell" panose="02060603020205020403" pitchFamily="18" charset="0"/>
            </a:rPr>
            <a:t>COA  –  EFC  =  AID ELIGIBILITY</a:t>
          </a:r>
        </a:p>
      </dsp:txBody>
      <dsp:txXfrm rot="-5400000">
        <a:off x="1537946" y="2760081"/>
        <a:ext cx="5627776" cy="871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EC4F6-8774-4B46-B2CD-2490E74F3585}">
      <dsp:nvSpPr>
        <dsp:cNvPr id="0" name=""/>
        <dsp:cNvSpPr/>
      </dsp:nvSpPr>
      <dsp:spPr>
        <a:xfrm>
          <a:off x="6751" y="1186979"/>
          <a:ext cx="2017837" cy="1210702"/>
        </a:xfrm>
        <a:prstGeom prst="roundRect">
          <a:avLst>
            <a:gd name="adj" fmla="val 10000"/>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FAFSA	</a:t>
          </a:r>
        </a:p>
      </dsp:txBody>
      <dsp:txXfrm>
        <a:off x="42211" y="1222439"/>
        <a:ext cx="1946917" cy="1139782"/>
      </dsp:txXfrm>
    </dsp:sp>
    <dsp:sp modelId="{3ED11660-BFCB-40AC-BBB8-9E84F7A21D67}">
      <dsp:nvSpPr>
        <dsp:cNvPr id="0" name=""/>
        <dsp:cNvSpPr/>
      </dsp:nvSpPr>
      <dsp:spPr>
        <a:xfrm>
          <a:off x="2226372" y="1542119"/>
          <a:ext cx="427781" cy="500423"/>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226372" y="1642204"/>
        <a:ext cx="299447" cy="300253"/>
      </dsp:txXfrm>
    </dsp:sp>
    <dsp:sp modelId="{26A8CA97-A911-4755-B7BC-114C1CC1631B}">
      <dsp:nvSpPr>
        <dsp:cNvPr id="0" name=""/>
        <dsp:cNvSpPr/>
      </dsp:nvSpPr>
      <dsp:spPr>
        <a:xfrm>
          <a:off x="2831724" y="1186979"/>
          <a:ext cx="2017837" cy="1210702"/>
        </a:xfrm>
        <a:prstGeom prst="roundRect">
          <a:avLst>
            <a:gd name="adj" fmla="val 10000"/>
          </a:avLst>
        </a:prstGeom>
        <a:solidFill>
          <a:schemeClr val="accent3">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SAR</a:t>
          </a:r>
        </a:p>
      </dsp:txBody>
      <dsp:txXfrm>
        <a:off x="2867184" y="1222439"/>
        <a:ext cx="1946917" cy="1139782"/>
      </dsp:txXfrm>
    </dsp:sp>
    <dsp:sp modelId="{05329F11-1ABB-4D2F-A502-E6388248D5EC}">
      <dsp:nvSpPr>
        <dsp:cNvPr id="0" name=""/>
        <dsp:cNvSpPr/>
      </dsp:nvSpPr>
      <dsp:spPr>
        <a:xfrm>
          <a:off x="5051345" y="1542119"/>
          <a:ext cx="427781" cy="500423"/>
        </a:xfrm>
        <a:prstGeom prst="rightArrow">
          <a:avLst>
            <a:gd name="adj1" fmla="val 60000"/>
            <a:gd name="adj2" fmla="val 50000"/>
          </a:avLst>
        </a:prstGeom>
        <a:solidFill>
          <a:schemeClr val="accent3">
            <a:shade val="90000"/>
            <a:hueOff val="280340"/>
            <a:satOff val="-6007"/>
            <a:lumOff val="3081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51345" y="1642204"/>
        <a:ext cx="299447" cy="300253"/>
      </dsp:txXfrm>
    </dsp:sp>
    <dsp:sp modelId="{48D4276C-72F5-4659-93B3-8C6866EE9BDB}">
      <dsp:nvSpPr>
        <dsp:cNvPr id="0" name=""/>
        <dsp:cNvSpPr/>
      </dsp:nvSpPr>
      <dsp:spPr>
        <a:xfrm>
          <a:off x="5656697" y="1186979"/>
          <a:ext cx="2017837" cy="1210702"/>
        </a:xfrm>
        <a:prstGeom prst="roundRect">
          <a:avLst>
            <a:gd name="adj" fmla="val 10000"/>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NET PRICE</a:t>
          </a:r>
        </a:p>
      </dsp:txBody>
      <dsp:txXfrm>
        <a:off x="5692157" y="1222439"/>
        <a:ext cx="1946917" cy="1139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919E6-FA3E-47A1-A90E-615447A80BF8}">
      <dsp:nvSpPr>
        <dsp:cNvPr id="0" name=""/>
        <dsp:cNvSpPr/>
      </dsp:nvSpPr>
      <dsp:spPr>
        <a:xfrm>
          <a:off x="1727" y="0"/>
          <a:ext cx="2688282" cy="4292600"/>
        </a:xfrm>
        <a:prstGeom prst="roundRect">
          <a:avLst>
            <a:gd name="adj" fmla="val 10000"/>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en-US" sz="2300" kern="1200" dirty="0"/>
            <a:t>APPLICATION	</a:t>
          </a:r>
        </a:p>
        <a:p>
          <a:pPr marL="171450" lvl="1" indent="-171450" algn="l" defTabSz="800100">
            <a:lnSpc>
              <a:spcPct val="90000"/>
            </a:lnSpc>
            <a:spcBef>
              <a:spcPct val="0"/>
            </a:spcBef>
            <a:spcAft>
              <a:spcPct val="15000"/>
            </a:spcAft>
            <a:buChar char="•"/>
          </a:pPr>
          <a:r>
            <a:rPr lang="en-US" sz="1800" kern="1200" dirty="0"/>
            <a:t>APPLY ONLINE	</a:t>
          </a:r>
        </a:p>
      </dsp:txBody>
      <dsp:txXfrm>
        <a:off x="1727" y="1717040"/>
        <a:ext cx="2688282" cy="1717040"/>
      </dsp:txXfrm>
    </dsp:sp>
    <dsp:sp modelId="{B05F745B-FB9E-4CD8-8F35-C4044B1162BD}">
      <dsp:nvSpPr>
        <dsp:cNvPr id="0" name=""/>
        <dsp:cNvSpPr/>
      </dsp:nvSpPr>
      <dsp:spPr>
        <a:xfrm>
          <a:off x="631151" y="257556"/>
          <a:ext cx="1429435" cy="142943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1654594-A7D5-4299-821B-28F6777AF852}">
      <dsp:nvSpPr>
        <dsp:cNvPr id="0" name=""/>
        <dsp:cNvSpPr/>
      </dsp:nvSpPr>
      <dsp:spPr>
        <a:xfrm>
          <a:off x="2770658" y="0"/>
          <a:ext cx="2688282" cy="4292600"/>
        </a:xfrm>
        <a:prstGeom prst="roundRect">
          <a:avLst>
            <a:gd name="adj" fmla="val 10000"/>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en-US" sz="2300" kern="1200" dirty="0"/>
            <a:t>CERTIFICATION</a:t>
          </a:r>
        </a:p>
        <a:p>
          <a:pPr marL="171450" lvl="1" indent="-171450" algn="l" defTabSz="800100">
            <a:lnSpc>
              <a:spcPct val="90000"/>
            </a:lnSpc>
            <a:spcBef>
              <a:spcPct val="0"/>
            </a:spcBef>
            <a:spcAft>
              <a:spcPct val="15000"/>
            </a:spcAft>
            <a:buChar char="•"/>
          </a:pPr>
          <a:r>
            <a:rPr lang="en-US" sz="1800" kern="1200" dirty="0"/>
            <a:t>LENDER PROCESSES</a:t>
          </a:r>
          <a:br>
            <a:rPr lang="en-US" sz="1800" kern="1200" dirty="0"/>
          </a:br>
          <a:r>
            <a:rPr lang="en-US" sz="1800" kern="1200" dirty="0"/>
            <a:t>REQUEST</a:t>
          </a:r>
        </a:p>
      </dsp:txBody>
      <dsp:txXfrm>
        <a:off x="2770658" y="1717040"/>
        <a:ext cx="2688282" cy="1717040"/>
      </dsp:txXfrm>
    </dsp:sp>
    <dsp:sp modelId="{0232B8E8-94E8-42A4-A05E-88536E6859AB}">
      <dsp:nvSpPr>
        <dsp:cNvPr id="0" name=""/>
        <dsp:cNvSpPr/>
      </dsp:nvSpPr>
      <dsp:spPr>
        <a:xfrm>
          <a:off x="3400082" y="257556"/>
          <a:ext cx="1429435" cy="142943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23AE42-ABD2-4E14-9A95-4D7161B3EF37}">
      <dsp:nvSpPr>
        <dsp:cNvPr id="0" name=""/>
        <dsp:cNvSpPr/>
      </dsp:nvSpPr>
      <dsp:spPr>
        <a:xfrm>
          <a:off x="5539589" y="0"/>
          <a:ext cx="2688282" cy="4292600"/>
        </a:xfrm>
        <a:prstGeom prst="roundRect">
          <a:avLst>
            <a:gd name="adj" fmla="val 10000"/>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en-US" sz="2300" kern="1200" dirty="0"/>
            <a:t>DISTRIBUTION</a:t>
          </a:r>
        </a:p>
        <a:p>
          <a:pPr marL="171450" lvl="1" indent="-171450" algn="l" defTabSz="800100">
            <a:lnSpc>
              <a:spcPct val="90000"/>
            </a:lnSpc>
            <a:spcBef>
              <a:spcPct val="0"/>
            </a:spcBef>
            <a:spcAft>
              <a:spcPct val="15000"/>
            </a:spcAft>
            <a:buChar char="•"/>
          </a:pPr>
          <a:r>
            <a:rPr lang="en-US" sz="1800" kern="1200" dirty="0"/>
            <a:t>FUNDS</a:t>
          </a:r>
          <a:br>
            <a:rPr lang="en-US" sz="1800" kern="1200" dirty="0"/>
          </a:br>
          <a:r>
            <a:rPr lang="en-US" sz="1800" kern="1200" dirty="0"/>
            <a:t>DISTRIBUTED</a:t>
          </a:r>
          <a:br>
            <a:rPr lang="en-US" sz="1800" kern="1200" dirty="0"/>
          </a:br>
          <a:r>
            <a:rPr lang="en-US" sz="1800" kern="1200" dirty="0"/>
            <a:t>TO STUDENT</a:t>
          </a:r>
          <a:br>
            <a:rPr lang="en-US" sz="1800" kern="1200" dirty="0"/>
          </a:br>
          <a:r>
            <a:rPr lang="en-US" sz="1800" kern="1200" dirty="0"/>
            <a:t>ACCOUNT</a:t>
          </a:r>
        </a:p>
      </dsp:txBody>
      <dsp:txXfrm>
        <a:off x="5539589" y="1717040"/>
        <a:ext cx="2688282" cy="1717040"/>
      </dsp:txXfrm>
    </dsp:sp>
    <dsp:sp modelId="{68E9B158-1084-4D2D-81A8-F684DFD80030}">
      <dsp:nvSpPr>
        <dsp:cNvPr id="0" name=""/>
        <dsp:cNvSpPr/>
      </dsp:nvSpPr>
      <dsp:spPr>
        <a:xfrm>
          <a:off x="6169012" y="257556"/>
          <a:ext cx="1429435" cy="1429435"/>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104397-3F63-4BD6-96D8-6EDAB98AA898}">
      <dsp:nvSpPr>
        <dsp:cNvPr id="0" name=""/>
        <dsp:cNvSpPr/>
      </dsp:nvSpPr>
      <dsp:spPr>
        <a:xfrm>
          <a:off x="329183" y="3434080"/>
          <a:ext cx="7571232" cy="643890"/>
        </a:xfrm>
        <a:prstGeom prst="leftRightArrow">
          <a:avLst/>
        </a:prstGeom>
        <a:solidFill>
          <a:schemeClr val="accent3">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3037840" cy="464821"/>
          </a:xfrm>
          <a:prstGeom prst="rect">
            <a:avLst/>
          </a:prstGeom>
        </p:spPr>
        <p:txBody>
          <a:bodyPr vert="horz" lIns="91539" tIns="45769" rIns="91539" bIns="45769" rtlCol="0"/>
          <a:lstStyle>
            <a:lvl1pPr algn="l">
              <a:defRPr sz="1200"/>
            </a:lvl1pPr>
          </a:lstStyle>
          <a:p>
            <a:r>
              <a:rPr lang="en-US"/>
              <a:t>NDSU Financial Aid and Scholarships</a:t>
            </a:r>
            <a:endParaRPr lang="en-US" dirty="0"/>
          </a:p>
        </p:txBody>
      </p:sp>
      <p:sp>
        <p:nvSpPr>
          <p:cNvPr id="3" name="Date Placeholder 2"/>
          <p:cNvSpPr>
            <a:spLocks noGrp="1"/>
          </p:cNvSpPr>
          <p:nvPr>
            <p:ph type="dt" sz="quarter" idx="1"/>
          </p:nvPr>
        </p:nvSpPr>
        <p:spPr>
          <a:xfrm>
            <a:off x="3970939" y="8"/>
            <a:ext cx="3037840" cy="464821"/>
          </a:xfrm>
          <a:prstGeom prst="rect">
            <a:avLst/>
          </a:prstGeom>
        </p:spPr>
        <p:txBody>
          <a:bodyPr vert="horz" lIns="91539" tIns="45769" rIns="91539" bIns="45769" rtlCol="0"/>
          <a:lstStyle>
            <a:lvl1pPr algn="r">
              <a:defRPr sz="1200"/>
            </a:lvl1pPr>
          </a:lstStyle>
          <a:p>
            <a:fld id="{AE418537-DC7E-4FF2-B404-7E95FE240E24}" type="datetimeFigureOut">
              <a:rPr lang="en-US" smtClean="0"/>
              <a:t>3/15/2022</a:t>
            </a:fld>
            <a:endParaRPr lang="en-US" dirty="0"/>
          </a:p>
        </p:txBody>
      </p:sp>
      <p:sp>
        <p:nvSpPr>
          <p:cNvPr id="4" name="Footer Placeholder 3"/>
          <p:cNvSpPr>
            <a:spLocks noGrp="1"/>
          </p:cNvSpPr>
          <p:nvPr>
            <p:ph type="ftr" sz="quarter" idx="2"/>
          </p:nvPr>
        </p:nvSpPr>
        <p:spPr>
          <a:xfrm>
            <a:off x="1" y="8829973"/>
            <a:ext cx="3037840" cy="464821"/>
          </a:xfrm>
          <a:prstGeom prst="rect">
            <a:avLst/>
          </a:prstGeom>
        </p:spPr>
        <p:txBody>
          <a:bodyPr vert="horz" lIns="91539" tIns="45769" rIns="91539" bIns="45769" rtlCol="0" anchor="b"/>
          <a:lstStyle>
            <a:lvl1pPr algn="l">
              <a:defRPr sz="1200"/>
            </a:lvl1pPr>
          </a:lstStyle>
          <a:p>
            <a:r>
              <a:rPr lang="en-US"/>
              <a:t>Orientation 2020-21</a:t>
            </a:r>
            <a:endParaRPr lang="en-US" dirty="0"/>
          </a:p>
        </p:txBody>
      </p:sp>
      <p:sp>
        <p:nvSpPr>
          <p:cNvPr id="5" name="Slide Number Placeholder 4"/>
          <p:cNvSpPr>
            <a:spLocks noGrp="1"/>
          </p:cNvSpPr>
          <p:nvPr>
            <p:ph type="sldNum" sz="quarter" idx="3"/>
          </p:nvPr>
        </p:nvSpPr>
        <p:spPr>
          <a:xfrm>
            <a:off x="3970939" y="8829973"/>
            <a:ext cx="3037840" cy="464821"/>
          </a:xfrm>
          <a:prstGeom prst="rect">
            <a:avLst/>
          </a:prstGeom>
        </p:spPr>
        <p:txBody>
          <a:bodyPr vert="horz" lIns="91539" tIns="45769" rIns="91539" bIns="45769" rtlCol="0" anchor="b"/>
          <a:lstStyle>
            <a:lvl1pPr algn="r">
              <a:defRPr sz="1200"/>
            </a:lvl1pPr>
          </a:lstStyle>
          <a:p>
            <a:fld id="{0E239C79-DA8A-40C5-8E0B-6AF7052BC1A4}" type="slidenum">
              <a:rPr lang="en-US" smtClean="0"/>
              <a:t>‹#›</a:t>
            </a:fld>
            <a:endParaRPr lang="en-US" dirty="0"/>
          </a:p>
        </p:txBody>
      </p:sp>
    </p:spTree>
    <p:extLst>
      <p:ext uri="{BB962C8B-B14F-4D97-AF65-F5344CB8AC3E}">
        <p14:creationId xmlns:p14="http://schemas.microsoft.com/office/powerpoint/2010/main" val="6951752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
            <a:ext cx="3037840" cy="464821"/>
          </a:xfrm>
          <a:prstGeom prst="rect">
            <a:avLst/>
          </a:prstGeom>
        </p:spPr>
        <p:txBody>
          <a:bodyPr vert="horz" lIns="91539" tIns="45769" rIns="91539" bIns="45769" rtlCol="0"/>
          <a:lstStyle>
            <a:lvl1pPr algn="l">
              <a:defRPr sz="1200" smtClean="0"/>
            </a:lvl1pPr>
          </a:lstStyle>
          <a:p>
            <a:pPr>
              <a:defRPr/>
            </a:pPr>
            <a:r>
              <a:rPr lang="en-US"/>
              <a:t>NDSU Financial Aid and Scholarships</a:t>
            </a:r>
            <a:endParaRPr lang="en-US" dirty="0"/>
          </a:p>
        </p:txBody>
      </p:sp>
      <p:sp>
        <p:nvSpPr>
          <p:cNvPr id="3" name="Date Placeholder 2"/>
          <p:cNvSpPr>
            <a:spLocks noGrp="1"/>
          </p:cNvSpPr>
          <p:nvPr>
            <p:ph type="dt" idx="1"/>
          </p:nvPr>
        </p:nvSpPr>
        <p:spPr>
          <a:xfrm>
            <a:off x="3970939" y="8"/>
            <a:ext cx="3037840" cy="464821"/>
          </a:xfrm>
          <a:prstGeom prst="rect">
            <a:avLst/>
          </a:prstGeom>
        </p:spPr>
        <p:txBody>
          <a:bodyPr vert="horz" lIns="91539" tIns="45769" rIns="91539" bIns="45769" rtlCol="0"/>
          <a:lstStyle>
            <a:lvl1pPr algn="r">
              <a:defRPr sz="1200" smtClean="0"/>
            </a:lvl1pPr>
          </a:lstStyle>
          <a:p>
            <a:pPr>
              <a:defRPr/>
            </a:pPr>
            <a:fld id="{B377838B-8D7D-4612-B116-BB08883009E8}" type="datetimeFigureOut">
              <a:rPr lang="en-US"/>
              <a:pPr>
                <a:defRPr/>
              </a:pPr>
              <a:t>3/15/2022</a:t>
            </a:fld>
            <a:endParaRPr lang="en-US" dirty="0"/>
          </a:p>
        </p:txBody>
      </p:sp>
      <p:sp>
        <p:nvSpPr>
          <p:cNvPr id="4" name="Slide Image Placeholder 3"/>
          <p:cNvSpPr>
            <a:spLocks noGrp="1" noRot="1" noChangeAspect="1"/>
          </p:cNvSpPr>
          <p:nvPr>
            <p:ph type="sldImg" idx="2"/>
          </p:nvPr>
        </p:nvSpPr>
        <p:spPr>
          <a:xfrm>
            <a:off x="1177925" y="695325"/>
            <a:ext cx="4654550" cy="3490913"/>
          </a:xfrm>
          <a:prstGeom prst="rect">
            <a:avLst/>
          </a:prstGeom>
          <a:noFill/>
          <a:ln w="12700">
            <a:solidFill>
              <a:prstClr val="black"/>
            </a:solidFill>
          </a:ln>
        </p:spPr>
        <p:txBody>
          <a:bodyPr vert="horz" lIns="91539" tIns="45769" rIns="91539" bIns="45769" rtlCol="0" anchor="ctr"/>
          <a:lstStyle/>
          <a:p>
            <a:pPr lvl="0"/>
            <a:endParaRPr lang="en-US" noProof="0" dirty="0"/>
          </a:p>
        </p:txBody>
      </p:sp>
      <p:sp>
        <p:nvSpPr>
          <p:cNvPr id="5" name="Notes Placeholder 4"/>
          <p:cNvSpPr>
            <a:spLocks noGrp="1"/>
          </p:cNvSpPr>
          <p:nvPr>
            <p:ph type="body" sz="quarter" idx="3"/>
          </p:nvPr>
        </p:nvSpPr>
        <p:spPr>
          <a:xfrm>
            <a:off x="701048" y="4415798"/>
            <a:ext cx="5608319" cy="4183381"/>
          </a:xfrm>
          <a:prstGeom prst="rect">
            <a:avLst/>
          </a:prstGeom>
        </p:spPr>
        <p:txBody>
          <a:bodyPr vert="horz" lIns="91539" tIns="45769" rIns="91539" bIns="4576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73"/>
            <a:ext cx="3037840" cy="464821"/>
          </a:xfrm>
          <a:prstGeom prst="rect">
            <a:avLst/>
          </a:prstGeom>
        </p:spPr>
        <p:txBody>
          <a:bodyPr vert="horz" lIns="91539" tIns="45769" rIns="91539" bIns="45769" rtlCol="0" anchor="b"/>
          <a:lstStyle>
            <a:lvl1pPr algn="l">
              <a:defRPr sz="1200" smtClean="0"/>
            </a:lvl1pPr>
          </a:lstStyle>
          <a:p>
            <a:pPr>
              <a:defRPr/>
            </a:pPr>
            <a:r>
              <a:rPr lang="en-US"/>
              <a:t>Orientation 2020-21</a:t>
            </a:r>
            <a:endParaRPr lang="en-US" dirty="0"/>
          </a:p>
        </p:txBody>
      </p:sp>
      <p:sp>
        <p:nvSpPr>
          <p:cNvPr id="7" name="Slide Number Placeholder 6"/>
          <p:cNvSpPr>
            <a:spLocks noGrp="1"/>
          </p:cNvSpPr>
          <p:nvPr>
            <p:ph type="sldNum" sz="quarter" idx="5"/>
          </p:nvPr>
        </p:nvSpPr>
        <p:spPr>
          <a:xfrm>
            <a:off x="3970939" y="8829973"/>
            <a:ext cx="3037840" cy="464821"/>
          </a:xfrm>
          <a:prstGeom prst="rect">
            <a:avLst/>
          </a:prstGeom>
        </p:spPr>
        <p:txBody>
          <a:bodyPr vert="horz" lIns="91539" tIns="45769" rIns="91539" bIns="45769" rtlCol="0" anchor="b"/>
          <a:lstStyle>
            <a:lvl1pPr algn="r">
              <a:defRPr sz="1200" smtClean="0"/>
            </a:lvl1pPr>
          </a:lstStyle>
          <a:p>
            <a:pPr>
              <a:defRPr/>
            </a:pPr>
            <a:fld id="{350C212B-7047-4AD6-9536-BF2959699ECA}" type="slidenum">
              <a:rPr lang="en-US"/>
              <a:pPr>
                <a:defRPr/>
              </a:pPr>
              <a:t>‹#›</a:t>
            </a:fld>
            <a:endParaRPr lang="en-US" dirty="0"/>
          </a:p>
        </p:txBody>
      </p:sp>
    </p:spTree>
    <p:extLst>
      <p:ext uri="{BB962C8B-B14F-4D97-AF65-F5344CB8AC3E}">
        <p14:creationId xmlns:p14="http://schemas.microsoft.com/office/powerpoint/2010/main" val="4056118347"/>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Financial Aid and Scholarships presentation.  We are very glad you are here to review some of the Financial Aid Basics. </a:t>
            </a:r>
            <a:r>
              <a:rPr lang="en-US" strike="sngStrike" dirty="0">
                <a:highlight>
                  <a:srgbClr val="FFFF00"/>
                </a:highlight>
              </a:rPr>
              <a:t> </a:t>
            </a:r>
          </a:p>
          <a:p>
            <a:r>
              <a:rPr lang="en-US" dirty="0"/>
              <a:t>The goal today is to review some of the basics related to the Financial Aid process, familiarize you with some of the terminology and to figure out your </a:t>
            </a:r>
            <a:r>
              <a:rPr lang="en-US" b="1" dirty="0"/>
              <a:t>next steps</a:t>
            </a:r>
            <a:r>
              <a:rPr lang="en-US" dirty="0"/>
              <a:t> for paying for college.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350C212B-7047-4AD6-9536-BF2959699ECA}"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a:t>FA Basics – 2022-23</a:t>
            </a:r>
          </a:p>
        </p:txBody>
      </p:sp>
      <p:sp>
        <p:nvSpPr>
          <p:cNvPr id="6" name="Header Placeholder 5"/>
          <p:cNvSpPr>
            <a:spLocks noGrp="1"/>
          </p:cNvSpPr>
          <p:nvPr>
            <p:ph type="hdr" sz="quarter" idx="12"/>
          </p:nvPr>
        </p:nvSpPr>
        <p:spPr/>
        <p:txBody>
          <a:bodyPr/>
          <a:lstStyle/>
          <a:p>
            <a:pPr>
              <a:defRPr/>
            </a:pPr>
            <a:r>
              <a:rPr lang="en-US" dirty="0"/>
              <a:t>NDSU Financial Aid and Scholarships</a:t>
            </a:r>
          </a:p>
        </p:txBody>
      </p:sp>
    </p:spTree>
    <p:extLst>
      <p:ext uri="{BB962C8B-B14F-4D97-AF65-F5344CB8AC3E}">
        <p14:creationId xmlns:p14="http://schemas.microsoft.com/office/powerpoint/2010/main" val="373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a:t>
            </a:r>
            <a:r>
              <a:rPr lang="en-US" b="1" dirty="0"/>
              <a:t>Financial Aid Award Offer</a:t>
            </a:r>
            <a:r>
              <a:rPr lang="en-US" dirty="0"/>
              <a:t> NDSU sends out. </a:t>
            </a:r>
          </a:p>
          <a:p>
            <a:r>
              <a:rPr lang="en-US" dirty="0"/>
              <a:t>If you completed the FAFSA for 2022</a:t>
            </a:r>
            <a:r>
              <a:rPr lang="en-US" b="0" dirty="0"/>
              <a:t>-23</a:t>
            </a:r>
            <a:r>
              <a:rPr lang="en-US" dirty="0"/>
              <a:t>, a document similar to what you see here will be mailed to you.  A copy of the letter is available online in your</a:t>
            </a:r>
            <a:r>
              <a:rPr lang="en-US" dirty="0">
                <a:solidFill>
                  <a:srgbClr val="FF0000"/>
                </a:solidFill>
              </a:rPr>
              <a:t> </a:t>
            </a:r>
            <a:r>
              <a:rPr lang="en-US" dirty="0"/>
              <a:t>Campus Connection. </a:t>
            </a:r>
          </a:p>
          <a:p>
            <a:r>
              <a:rPr lang="en-US" dirty="0"/>
              <a:t>Students can expect to receive an email from our office any time there is a change to their financial aid (for example … when a new scholarship is added to the award). New hard copy letters are not sent out; but, the updated awards offered can be viewed in Campus Connection.</a:t>
            </a:r>
          </a:p>
          <a:p>
            <a:r>
              <a:rPr lang="en-US" dirty="0"/>
              <a:t> </a:t>
            </a:r>
          </a:p>
          <a:p>
            <a:r>
              <a:rPr lang="en-US" dirty="0"/>
              <a:t>If you did not complete a FAFSA, or did not receive this letter, you can also estimate overall costs from the Cost of Attendance and Budget page on the NDSU web site or simply monitor the student account balance in Campus Connection. </a:t>
            </a:r>
          </a:p>
          <a:p>
            <a:endParaRPr lang="en-US" dirty="0"/>
          </a:p>
          <a:p>
            <a:r>
              <a:rPr lang="en-US" dirty="0"/>
              <a:t>This is where you will also find the Budget Calculator Worksheet!</a:t>
            </a:r>
          </a:p>
          <a:p>
            <a:r>
              <a:rPr lang="en-US" dirty="0"/>
              <a:t> </a:t>
            </a:r>
          </a:p>
          <a:p>
            <a:endParaRPr lang="en-US" dirty="0"/>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10</a:t>
            </a:fld>
            <a:endParaRPr lang="en-US" dirty="0"/>
          </a:p>
        </p:txBody>
      </p:sp>
    </p:spTree>
    <p:extLst>
      <p:ext uri="{BB962C8B-B14F-4D97-AF65-F5344CB8AC3E}">
        <p14:creationId xmlns:p14="http://schemas.microsoft.com/office/powerpoint/2010/main" val="102758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Know what you will owe BEFORE you go!</a:t>
            </a:r>
          </a:p>
          <a:p>
            <a:r>
              <a:rPr lang="en-US" dirty="0">
                <a:effectLst/>
              </a:rPr>
              <a:t>This may seem simple, and it can be, but it can also be overwhelming.  </a:t>
            </a:r>
            <a:endParaRPr lang="en-US" dirty="0"/>
          </a:p>
          <a:p>
            <a:endParaRPr lang="en-US" dirty="0">
              <a:effectLst/>
            </a:endParaRPr>
          </a:p>
          <a:p>
            <a:r>
              <a:rPr lang="en-US" dirty="0"/>
              <a:t>Reading the information available to you and planning ahead will help you make the right decisions and be better prepared to enter college.  It’s important to have a plan in place for paying the bill so you are not stressing about it and have limited time.</a:t>
            </a:r>
            <a:endParaRPr lang="en-US" dirty="0">
              <a:effectLst/>
            </a:endParaRP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11</a:t>
            </a:fld>
            <a:endParaRPr lang="en-US" dirty="0"/>
          </a:p>
        </p:txBody>
      </p:sp>
    </p:spTree>
    <p:extLst>
      <p:ext uri="{BB962C8B-B14F-4D97-AF65-F5344CB8AC3E}">
        <p14:creationId xmlns:p14="http://schemas.microsoft.com/office/powerpoint/2010/main" val="94686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THE BILL – WILL WE HAVE ENOUGH?  </a:t>
            </a:r>
          </a:p>
          <a:p>
            <a:endParaRPr lang="en-US" dirty="0"/>
          </a:p>
          <a:p>
            <a:r>
              <a:rPr lang="en-US" dirty="0"/>
              <a:t>A good place to start when trying to determine if the student or family will need additional financial resources is by using a worksheet.  It’s important to “Know what you’ll owe BEFORE you go!”  </a:t>
            </a:r>
          </a:p>
          <a:p>
            <a:endParaRPr lang="en-US" dirty="0"/>
          </a:p>
          <a:p>
            <a:r>
              <a:rPr lang="en-US" dirty="0"/>
              <a:t>We have developed an interactive Budget Calculator Worksheet you can use to estimate the overall cost to attend NDSU. Use</a:t>
            </a:r>
            <a:r>
              <a:rPr lang="en-US" dirty="0">
                <a:solidFill>
                  <a:srgbClr val="FF0000"/>
                </a:solidFill>
              </a:rPr>
              <a:t> </a:t>
            </a:r>
            <a:r>
              <a:rPr lang="en-US" dirty="0"/>
              <a:t>the Excel Version of this document  (which is available on line) and you can simply enter your data into the spreadsheet and let the worksheet do the rest!  To locate this document, you can use the link listed on this page or simply go to the NDSU home page and search for “Budget Calculator Worksheet”.   This document is set up to make it easy to enter in your expenses and resources and help you automatically calculate if you will have an estimated balance due.</a:t>
            </a:r>
          </a:p>
          <a:p>
            <a:endParaRPr lang="en-US" dirty="0"/>
          </a:p>
          <a:p>
            <a:r>
              <a:rPr lang="en-US" dirty="0"/>
              <a:t>Begin by entering the estimated costs, financial aid offered, and any other resources such as scholarships, college savings plans and personal savings. Your payment due is the balance that remains AFTER the anticipated financial aid has been applied to the bill. Depending on your charges and financial aid offered, they may not owe anything to the college. At NDSU the actual charges are posted to Campus Connection Student Center – no hard copy bills will be sent to you.  </a:t>
            </a:r>
          </a:p>
          <a:p>
            <a:endParaRPr lang="en-US" dirty="0"/>
          </a:p>
          <a:p>
            <a:r>
              <a:rPr lang="en-US" dirty="0"/>
              <a:t>Be as complete as possible so that you can determine the amount you will need!  Please note there are different tuition rates charged depending on state of residence and there are also different rates listed for students majoring in certain programs (e.g. Architecture, Business, Engineering, Nursing and Pharmacy). Those specific majors have what is referred to as DIFFERENTIAL tuition.  DIFFERENTIAL TUITION is assessed to students in selected programs to cover additional resources and facilities associated with those programs.  </a:t>
            </a:r>
            <a:r>
              <a:rPr lang="en-US" b="1" u="sng" dirty="0"/>
              <a:t>It replaces the base rate</a:t>
            </a:r>
            <a:r>
              <a:rPr lang="en-US" dirty="0"/>
              <a:t>.</a:t>
            </a:r>
          </a:p>
          <a:p>
            <a:r>
              <a:rPr lang="en-US" dirty="0"/>
              <a:t> </a:t>
            </a:r>
          </a:p>
          <a:p>
            <a:r>
              <a:rPr lang="en-US" b="1" dirty="0"/>
              <a:t>You will note that there is not a spot for Work-Study in the Financial Resources section!</a:t>
            </a:r>
            <a:r>
              <a:rPr lang="en-US" dirty="0"/>
              <a:t>  This is because Work-Study awards are not disbursed to the student account and therefore funds DO NOT apply directly toward a student’s bill with NDSU.  </a:t>
            </a:r>
            <a:r>
              <a:rPr lang="en-US" b="1" dirty="0"/>
              <a:t>Work-Study is money that is earned by the student and it is paid twice per month in the form of a paycheck.</a:t>
            </a:r>
            <a:r>
              <a:rPr lang="en-US" dirty="0"/>
              <a:t> </a:t>
            </a:r>
          </a:p>
          <a:p>
            <a:r>
              <a:rPr lang="en-US" dirty="0"/>
              <a:t> </a:t>
            </a:r>
          </a:p>
          <a:p>
            <a:r>
              <a:rPr lang="en-US" dirty="0"/>
              <a:t>If the student completed a FAFSA and has received a financial aid offer letter, simply refer to that document and fill in any financial aid that has been offered.  If you did not complete the FAFSA – I would encourage you to do so.  Some scholarships and private loan lenders do require FAFSA completion.</a:t>
            </a:r>
          </a:p>
          <a:p>
            <a:r>
              <a:rPr lang="en-US" dirty="0"/>
              <a:t> </a:t>
            </a:r>
          </a:p>
          <a:p>
            <a:r>
              <a:rPr lang="en-US" dirty="0"/>
              <a:t>You will also want to add any resources you have that are not listed on the Award Offer letter.  If you have been awarded a scholarship that is not listed in the award offer letter, be sure to include that information and note whether it will be applied for fall or spring semester.  Being as accurate as possible will give you a better idea of what your total expenses may be and whether or not you will need to seek additional assistance to pay the bill.</a:t>
            </a:r>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12</a:t>
            </a:fld>
            <a:endParaRPr lang="en-US" dirty="0"/>
          </a:p>
        </p:txBody>
      </p:sp>
    </p:spTree>
    <p:extLst>
      <p:ext uri="{BB962C8B-B14F-4D97-AF65-F5344CB8AC3E}">
        <p14:creationId xmlns:p14="http://schemas.microsoft.com/office/powerpoint/2010/main" val="16308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Another option to help pay for college or cover personal expenses is through student employment.  On Campus jobs are available to </a:t>
            </a:r>
            <a:r>
              <a:rPr lang="en-US" u="sng" dirty="0"/>
              <a:t>all</a:t>
            </a:r>
            <a:r>
              <a:rPr lang="en-US" dirty="0"/>
              <a:t> students who want to work. Jobs are posted in HANDSHAKE available from the Career and Academic Advising Center website. Job opportunities are posted frequently so it’s important to check the web site often while looking for a job.  These jobs not only help the student to earn extra money, they also help the student to gain valuable job experience and even make important connections on campus. </a:t>
            </a:r>
            <a:r>
              <a:rPr lang="en-US" b="1" dirty="0"/>
              <a:t>Remember, students don’t have to have a Work-Study award to be working on campus. </a:t>
            </a:r>
            <a:endParaRPr lang="en-US" dirty="0"/>
          </a:p>
          <a:p>
            <a:r>
              <a:rPr lang="en-US" dirty="0"/>
              <a:t> </a:t>
            </a:r>
          </a:p>
          <a:p>
            <a:r>
              <a:rPr lang="en-US" dirty="0"/>
              <a:t>A common misconception is that since Work-Study awards are listed as part of the student’s financial aid package, that the funds are placed directly to a student’s account balance.  </a:t>
            </a:r>
            <a:r>
              <a:rPr lang="en-US" b="1" u="sng" dirty="0"/>
              <a:t>That is not true</a:t>
            </a:r>
            <a:r>
              <a:rPr lang="en-US" dirty="0"/>
              <a:t>. While the award is considered part of the financial </a:t>
            </a:r>
            <a:r>
              <a:rPr lang="en-US" dirty="0">
                <a:solidFill>
                  <a:srgbClr val="FF0000"/>
                </a:solidFill>
              </a:rPr>
              <a:t>aid </a:t>
            </a:r>
            <a:r>
              <a:rPr lang="en-US" dirty="0"/>
              <a:t>package, the funds are earned and paid directly to the student in the form of a paycheck. Work-Study funds help to pay a portion of the student’s hourly rate of pay. If the student receives a Work-Study award </a:t>
            </a:r>
            <a:r>
              <a:rPr lang="en-US" b="1" dirty="0"/>
              <a:t>the student will need to accept that award in Campus Connection</a:t>
            </a:r>
            <a:r>
              <a:rPr lang="en-US" dirty="0"/>
              <a:t> in order to make it available to be used. Awards not accepted by October 1 will be cancelled and offered to other eligible students.  If a student did not receive a FWS award and would like to be considered for one, simply contact NDSU One Stop  (701)231-6200 and request to be added to the waiting list.  </a:t>
            </a:r>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13</a:t>
            </a:fld>
            <a:endParaRPr lang="en-US" dirty="0"/>
          </a:p>
        </p:txBody>
      </p:sp>
      <p:sp>
        <p:nvSpPr>
          <p:cNvPr id="3" name="Footer Placeholder 2"/>
          <p:cNvSpPr>
            <a:spLocks noGrp="1"/>
          </p:cNvSpPr>
          <p:nvPr>
            <p:ph type="ftr" sz="quarter" idx="11"/>
          </p:nvPr>
        </p:nvSpPr>
        <p:spPr/>
        <p:txBody>
          <a:bodyPr/>
          <a:lstStyle/>
          <a:p>
            <a:pPr>
              <a:defRPr/>
            </a:pPr>
            <a:r>
              <a:rPr lang="en-US" dirty="0"/>
              <a:t>FA Basics 2022-23</a:t>
            </a:r>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325126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the Budget Calculator Worksheet, you may find you will have a balance due after all of your financial resources have been applied.  </a:t>
            </a:r>
          </a:p>
          <a:p>
            <a:r>
              <a:rPr lang="en-US" b="1" i="1" dirty="0"/>
              <a:t> </a:t>
            </a:r>
            <a:endParaRPr lang="en-US" dirty="0"/>
          </a:p>
          <a:p>
            <a:r>
              <a:rPr lang="en-US" b="1" i="1" dirty="0"/>
              <a:t>So what do you do now?</a:t>
            </a:r>
            <a:r>
              <a:rPr lang="en-US" dirty="0"/>
              <a:t>  There are a few different options for covering this remaining amount.  I will take a little time to go over each option so you know exactly what your next steps are once you have chosen the option that works best for you. </a:t>
            </a:r>
          </a:p>
          <a:p>
            <a:r>
              <a:rPr lang="en-US" dirty="0"/>
              <a:t> </a:t>
            </a:r>
          </a:p>
          <a:p>
            <a:r>
              <a:rPr lang="en-US" dirty="0"/>
              <a:t>Today we will be taking a closer look at:</a:t>
            </a:r>
          </a:p>
          <a:p>
            <a:pPr marL="171422" indent="-171422">
              <a:buFont typeface="Arial" panose="020B0604020202020204" pitchFamily="34" charset="0"/>
              <a:buChar char="•"/>
            </a:pPr>
            <a:r>
              <a:rPr lang="en-US" dirty="0"/>
              <a:t>Self Pay (online, by mail or in person)</a:t>
            </a:r>
          </a:p>
          <a:p>
            <a:pPr marL="171422" indent="-171422">
              <a:buFont typeface="Arial" panose="020B0604020202020204" pitchFamily="34" charset="0"/>
              <a:buChar char="•"/>
            </a:pPr>
            <a:r>
              <a:rPr lang="en-US" dirty="0"/>
              <a:t>Payment Plan</a:t>
            </a:r>
          </a:p>
          <a:p>
            <a:pPr marL="171422" indent="-171422">
              <a:buFont typeface="Arial" panose="020B0604020202020204" pitchFamily="34" charset="0"/>
              <a:buChar char="•"/>
            </a:pPr>
            <a:r>
              <a:rPr lang="en-US" dirty="0"/>
              <a:t>Loans (Private or Direct PLUS loan)</a:t>
            </a:r>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14</a:t>
            </a:fld>
            <a:endParaRPr lang="en-US" dirty="0"/>
          </a:p>
        </p:txBody>
      </p:sp>
    </p:spTree>
    <p:extLst>
      <p:ext uri="{BB962C8B-B14F-4D97-AF65-F5344CB8AC3E}">
        <p14:creationId xmlns:p14="http://schemas.microsoft.com/office/powerpoint/2010/main" val="393856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SELF PAY – or simply paying that remaining balance out of pocket.  Your remaining balance due will be posted on your Campus Connection after financial aid has been applied to your student account.  Please be aware that NDSU DOES NOT SEND YOU A BILL IN THE MAIL, so please be watching for that information online in your  Campus Connection account.  You can pay the balance due online through Campus Connection, send a check to NDSU Customer Account Services, or, drop off cash or check at the NDSU One Stop located in the NDSU Memorial Union. </a:t>
            </a:r>
          </a:p>
          <a:p>
            <a:r>
              <a:rPr lang="en-US" dirty="0"/>
              <a:t> </a:t>
            </a:r>
          </a:p>
          <a:p>
            <a:r>
              <a:rPr lang="en-US" dirty="0"/>
              <a:t>Be sure to pay the balance that is due by the published due date(s) to avoid late fees or registration holds. The dates and deadlines are posted online.  </a:t>
            </a:r>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15</a:t>
            </a:fld>
            <a:endParaRPr lang="en-US" dirty="0"/>
          </a:p>
        </p:txBody>
      </p:sp>
    </p:spTree>
    <p:extLst>
      <p:ext uri="{BB962C8B-B14F-4D97-AF65-F5344CB8AC3E}">
        <p14:creationId xmlns:p14="http://schemas.microsoft.com/office/powerpoint/2010/main" val="188184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option you might consider is a payment plan.</a:t>
            </a:r>
          </a:p>
          <a:p>
            <a:r>
              <a:rPr lang="en-US" dirty="0"/>
              <a:t>  </a:t>
            </a:r>
          </a:p>
          <a:p>
            <a:pPr marL="171422" indent="-171422">
              <a:buFont typeface="Arial" panose="020B0604020202020204" pitchFamily="34" charset="0"/>
              <a:buChar char="•"/>
            </a:pPr>
            <a:r>
              <a:rPr lang="en-US" dirty="0"/>
              <a:t>Payment plans are available during Fall and Spring semesters.  </a:t>
            </a:r>
          </a:p>
          <a:p>
            <a:pPr marL="171422" indent="-171422">
              <a:buFont typeface="Arial" panose="020B0604020202020204" pitchFamily="34" charset="0"/>
              <a:buChar char="•"/>
            </a:pPr>
            <a:r>
              <a:rPr lang="en-US" dirty="0"/>
              <a:t>The student must be registered in order to participate in the payment plan.  </a:t>
            </a:r>
          </a:p>
          <a:p>
            <a:pPr marL="171422" indent="-171422">
              <a:buFont typeface="Arial" panose="020B0604020202020204" pitchFamily="34" charset="0"/>
              <a:buChar char="•"/>
            </a:pPr>
            <a:r>
              <a:rPr lang="en-US" dirty="0"/>
              <a:t>Any remaining balance on the student account after other aid is applied is eligible for the payment plan.  </a:t>
            </a:r>
          </a:p>
          <a:p>
            <a:r>
              <a:rPr lang="en-US" dirty="0"/>
              <a:t> </a:t>
            </a:r>
          </a:p>
          <a:p>
            <a:r>
              <a:rPr lang="en-US" dirty="0"/>
              <a:t>NDSU’s Payment plans require you to pay an enrollment fee of $30 (which is charged to the student account after installments are set up).  No Down Payment is required.  However, it recommended to make a down payment of approximately 25% of the account balance. Down payments can be made online, via mail or in person.  Any remaining balance for the term is divided into 3 equal installments.  </a:t>
            </a:r>
          </a:p>
          <a:p>
            <a:r>
              <a:rPr lang="en-US" dirty="0"/>
              <a:t> </a:t>
            </a:r>
          </a:p>
          <a:p>
            <a:r>
              <a:rPr lang="en-US" dirty="0"/>
              <a:t>Enrollment in the Fall Payment plan available approximately July 15</a:t>
            </a:r>
            <a:r>
              <a:rPr lang="en-US" baseline="30000" dirty="0"/>
              <a:t>th</a:t>
            </a:r>
            <a:r>
              <a:rPr lang="en-US" dirty="0"/>
              <a:t>, 2022.</a:t>
            </a:r>
          </a:p>
          <a:p>
            <a:r>
              <a:rPr lang="en-US" dirty="0"/>
              <a:t>For more information about the payment plan option, go to web site listed on this slide or simply search for “payment plan” from the NDSU home page. </a:t>
            </a:r>
          </a:p>
          <a:p>
            <a:endParaRPr lang="en-US" dirty="0"/>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16</a:t>
            </a:fld>
            <a:endParaRPr lang="en-US" dirty="0"/>
          </a:p>
        </p:txBody>
      </p:sp>
    </p:spTree>
    <p:extLst>
      <p:ext uri="{BB962C8B-B14F-4D97-AF65-F5344CB8AC3E}">
        <p14:creationId xmlns:p14="http://schemas.microsoft.com/office/powerpoint/2010/main" val="216354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Finally we come to Private Education loans.  There are a variety of educational loan options for families.  We will start with PRIVATE loans.  These are non-federal </a:t>
            </a:r>
            <a:r>
              <a:rPr lang="en-US" b="1" dirty="0"/>
              <a:t>loans offered by banks or credit unions</a:t>
            </a:r>
            <a:r>
              <a:rPr lang="en-US" dirty="0"/>
              <a:t>.  There are loans for both the student as the borrower and for the parent as the borrower.  </a:t>
            </a:r>
          </a:p>
          <a:p>
            <a:r>
              <a:rPr lang="en-US" dirty="0"/>
              <a:t> </a:t>
            </a:r>
          </a:p>
          <a:p>
            <a:r>
              <a:rPr lang="en-US" dirty="0"/>
              <a:t>Private loans offer </a:t>
            </a:r>
            <a:r>
              <a:rPr lang="en-US" b="1" dirty="0"/>
              <a:t>both fixed and variable interest</a:t>
            </a:r>
            <a:r>
              <a:rPr lang="en-US" dirty="0"/>
              <a:t> loans.  Students borrowing this type of loan typically will need a co-signer and credit worthiness is required.  You can borrow up to the cost of attendance minus any other aid the student is receiving.  These loans are interest bearing loans but like federal student loans -- </a:t>
            </a:r>
            <a:r>
              <a:rPr lang="en-US" u="sng" dirty="0"/>
              <a:t>most</a:t>
            </a:r>
            <a:r>
              <a:rPr lang="en-US" dirty="0"/>
              <a:t> will not require payments on the principal of the loan while the student is enrolled at least half time.  </a:t>
            </a:r>
          </a:p>
          <a:p>
            <a:r>
              <a:rPr lang="en-US" dirty="0"/>
              <a:t> </a:t>
            </a:r>
          </a:p>
          <a:p>
            <a:r>
              <a:rPr lang="en-US" dirty="0"/>
              <a:t>Parents may also borrow this type of loan on behalf of the student.  You must meet credit requirements and can borrow up to the cost of attendance minus any other aid.  The major difference between the </a:t>
            </a:r>
            <a:r>
              <a:rPr lang="en-US" b="1" dirty="0"/>
              <a:t>student</a:t>
            </a:r>
            <a:r>
              <a:rPr lang="en-US" dirty="0"/>
              <a:t> and the </a:t>
            </a:r>
            <a:r>
              <a:rPr lang="en-US" b="1" dirty="0"/>
              <a:t>parent</a:t>
            </a:r>
            <a:r>
              <a:rPr lang="en-US" dirty="0"/>
              <a:t> </a:t>
            </a:r>
            <a:r>
              <a:rPr lang="en-US" b="1" dirty="0"/>
              <a:t>Private</a:t>
            </a:r>
            <a:r>
              <a:rPr lang="en-US" dirty="0"/>
              <a:t> </a:t>
            </a:r>
            <a:r>
              <a:rPr lang="en-US" b="1" dirty="0"/>
              <a:t>loans</a:t>
            </a:r>
            <a:r>
              <a:rPr lang="en-US" dirty="0"/>
              <a:t> is that with the private loan for the parent, repayment typically begins upon full disbursement of the loan.  Excess funds after educational costs are paid may be disbursed to the student.</a:t>
            </a:r>
          </a:p>
          <a:p>
            <a:endParaRPr lang="en-US" dirty="0"/>
          </a:p>
          <a:p>
            <a:r>
              <a:rPr lang="en-US" dirty="0"/>
              <a:t>All approved private loan funds are disbursed to the student account in Campus Connection.</a:t>
            </a:r>
          </a:p>
          <a:p>
            <a:pPr defTabSz="914100">
              <a:spcBef>
                <a:spcPct val="0"/>
              </a:spcBef>
              <a:defRPr/>
            </a:pPr>
            <a:endParaRPr lang="en-US" dirty="0"/>
          </a:p>
          <a:p>
            <a:pPr>
              <a:spcBef>
                <a:spcPct val="0"/>
              </a:spcBef>
            </a:pPr>
            <a:endParaRPr lang="en-US" dirty="0"/>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17</a:t>
            </a:fld>
            <a:endParaRPr lang="en-US" dirty="0"/>
          </a:p>
        </p:txBody>
      </p:sp>
      <p:sp>
        <p:nvSpPr>
          <p:cNvPr id="3" name="Footer Placeholder 2"/>
          <p:cNvSpPr>
            <a:spLocks noGrp="1"/>
          </p:cNvSpPr>
          <p:nvPr>
            <p:ph type="ftr" sz="quarter" idx="11"/>
          </p:nvPr>
        </p:nvSpPr>
        <p:spPr/>
        <p:txBody>
          <a:bodyPr/>
          <a:lstStyle/>
          <a:p>
            <a:pPr>
              <a:defRPr/>
            </a:pPr>
            <a:r>
              <a:rPr lang="en-US" dirty="0"/>
              <a:t>FA Basics 2022-23</a:t>
            </a:r>
          </a:p>
        </p:txBody>
      </p:sp>
      <p:sp>
        <p:nvSpPr>
          <p:cNvPr id="4" name="Header Placeholder 3"/>
          <p:cNvSpPr>
            <a:spLocks noGrp="1"/>
          </p:cNvSpPr>
          <p:nvPr>
            <p:ph type="hdr" sz="quarter" idx="12"/>
          </p:nvPr>
        </p:nvSpPr>
        <p:spPr/>
        <p:txBody>
          <a:bodyPr/>
          <a:lstStyle/>
          <a:p>
            <a:pPr>
              <a:defRPr/>
            </a:pPr>
            <a:r>
              <a:rPr lang="en-US" dirty="0"/>
              <a:t>NDSU Financial Aid and Scholarships</a:t>
            </a:r>
          </a:p>
        </p:txBody>
      </p:sp>
    </p:spTree>
    <p:extLst>
      <p:ext uri="{BB962C8B-B14F-4D97-AF65-F5344CB8AC3E}">
        <p14:creationId xmlns:p14="http://schemas.microsoft.com/office/powerpoint/2010/main" val="257751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apply for a private education loan and have met the lender’s requirements, NDSU will be contacted to certify that your student is enrolled and is eligible to receive the amount you have requested.  Once certification is completed, the loan will be disbursed to your student’s NDSU account.  Please be aware that if you apply for a loan you will want to indicate the loan period in the application.  You may request a loan for a specific semester or for a full year.  It is your choice.  </a:t>
            </a: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18</a:t>
            </a:fld>
            <a:endParaRPr lang="en-US" dirty="0"/>
          </a:p>
        </p:txBody>
      </p:sp>
    </p:spTree>
    <p:extLst>
      <p:ext uri="{BB962C8B-B14F-4D97-AF65-F5344CB8AC3E}">
        <p14:creationId xmlns:p14="http://schemas.microsoft.com/office/powerpoint/2010/main" val="67079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determine which lender to use?  </a:t>
            </a:r>
          </a:p>
          <a:p>
            <a:endParaRPr lang="en-US" dirty="0"/>
          </a:p>
          <a:p>
            <a:r>
              <a:rPr lang="en-US" dirty="0"/>
              <a:t>NDSU has a loan comparison tool available online called FAST CHOICE.  You can locate this tool by going to the NDSU Home page, search for NDSU Financial Aid and Scholarships.  From the Financial Aid and Scholarships home page, select LOANS and then select PRIVATE STUDENT LOANS.  From there, simply slide down the page until you see this icon.  Then, click on the icon to enter into the FASTCHOICE online tool.</a:t>
            </a:r>
          </a:p>
          <a:p>
            <a:endParaRPr lang="en-US" dirty="0"/>
          </a:p>
        </p:txBody>
      </p:sp>
      <p:sp>
        <p:nvSpPr>
          <p:cNvPr id="4" name="Slide Number Placeholder 3"/>
          <p:cNvSpPr>
            <a:spLocks noGrp="1"/>
          </p:cNvSpPr>
          <p:nvPr>
            <p:ph type="sldNum" sz="quarter" idx="10"/>
          </p:nvPr>
        </p:nvSpPr>
        <p:spPr/>
        <p:txBody>
          <a:bodyPr/>
          <a:lstStyle/>
          <a:p>
            <a:pPr>
              <a:defRPr/>
            </a:pPr>
            <a:fld id="{350C212B-7047-4AD6-9536-BF2959699ECA}"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Header Placeholder 5"/>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250352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Understanding the Language</a:t>
            </a:r>
          </a:p>
          <a:p>
            <a:r>
              <a:rPr lang="en-US" dirty="0">
                <a:effectLst/>
              </a:rPr>
              <a:t>Financial Aid </a:t>
            </a:r>
            <a:r>
              <a:rPr lang="en-US" dirty="0"/>
              <a:t>can be challenging and overwhelming!  So it’s important to understand  some of the basic terminology and ACRONYMS as you begin your journey down the road to earning a degree.</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2</a:t>
            </a:fld>
            <a:endParaRPr lang="en-US" dirty="0"/>
          </a:p>
        </p:txBody>
      </p:sp>
    </p:spTree>
    <p:extLst>
      <p:ext uri="{BB962C8B-B14F-4D97-AF65-F5344CB8AC3E}">
        <p14:creationId xmlns:p14="http://schemas.microsoft.com/office/powerpoint/2010/main" val="158592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completing and submitting the FAFSA, you are submitting an application to be considered for federal aid which includes SUBSIDIZED and UNSUBSIDIZED loans. These guaranteed federal loans offered to the student.  Loans are in the student’s name, and do not require a co-signer.  These two loans are similar (same interest rate, origination fees and grace period). The difference is that the subsidized loan is awarded to students who demonstrate “financial need” and it does not accrue interest while the student is enrolled.  The unsubsidized loan is not based on “financial need” and interest does start to accrue upon disbursement. </a:t>
            </a:r>
          </a:p>
          <a:p>
            <a:r>
              <a:rPr lang="en-US" dirty="0"/>
              <a:t>  </a:t>
            </a:r>
          </a:p>
          <a:p>
            <a:r>
              <a:rPr lang="en-US" dirty="0"/>
              <a:t>First Year / Freshmen can receive up to a combined total of $5500 total of SUBSIDIZED and UNSUBSIDIZED loans.  </a:t>
            </a:r>
          </a:p>
          <a:p>
            <a:endParaRPr lang="en-US" dirty="0"/>
          </a:p>
          <a:p>
            <a:r>
              <a:rPr lang="en-US" dirty="0"/>
              <a:t>Direct PLUS loans are available for parents to borrow on behalf of their dependent undergraduate student. </a:t>
            </a:r>
            <a:r>
              <a:rPr lang="en-US" b="1" i="1" dirty="0"/>
              <a:t>This is the only </a:t>
            </a:r>
            <a:r>
              <a:rPr lang="en-US" b="1" i="1" u="sng" dirty="0"/>
              <a:t>federal</a:t>
            </a:r>
            <a:r>
              <a:rPr lang="en-US" b="1" i="1" dirty="0"/>
              <a:t> loan available to parents</a:t>
            </a:r>
            <a:r>
              <a:rPr lang="en-US" dirty="0"/>
              <a:t>. We will go in to further detail about the DIRECT PLUS loan in a few minutes. There are also </a:t>
            </a:r>
            <a:r>
              <a:rPr lang="en-US" b="1" i="1" dirty="0"/>
              <a:t>private</a:t>
            </a:r>
            <a:r>
              <a:rPr lang="en-US" dirty="0"/>
              <a:t> </a:t>
            </a:r>
            <a:r>
              <a:rPr lang="en-US" b="1" i="1" dirty="0"/>
              <a:t>loan</a:t>
            </a:r>
            <a:r>
              <a:rPr lang="en-US" dirty="0"/>
              <a:t> options available and we will talk about those in a few minutes as well.  </a:t>
            </a:r>
          </a:p>
        </p:txBody>
      </p:sp>
      <p:sp>
        <p:nvSpPr>
          <p:cNvPr id="4" name="Header Placeholder 3"/>
          <p:cNvSpPr>
            <a:spLocks noGrp="1"/>
          </p:cNvSpPr>
          <p:nvPr>
            <p:ph type="hdr" sz="quarter" idx="10"/>
          </p:nvPr>
        </p:nvSpPr>
        <p:spPr/>
        <p:txBody>
          <a:bodyPr/>
          <a:lstStyle/>
          <a:p>
            <a:pPr>
              <a:defRPr/>
            </a:pPr>
            <a:r>
              <a:rPr lang="en-US" dirty="0"/>
              <a:t>NDSU Financial Aid and Scholarships</a:t>
            </a:r>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20</a:t>
            </a:fld>
            <a:endParaRPr lang="en-US" dirty="0"/>
          </a:p>
        </p:txBody>
      </p:sp>
    </p:spTree>
    <p:extLst>
      <p:ext uri="{BB962C8B-B14F-4D97-AF65-F5344CB8AC3E}">
        <p14:creationId xmlns:p14="http://schemas.microsoft.com/office/powerpoint/2010/main" val="426467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slide, we mentioned a federal loan option for </a:t>
            </a:r>
            <a:r>
              <a:rPr lang="en-US" u="sng" dirty="0"/>
              <a:t>parents</a:t>
            </a:r>
            <a:r>
              <a:rPr lang="en-US" dirty="0"/>
              <a:t> to borrow on behalf of their dependent, undergraduate student – the </a:t>
            </a:r>
            <a:r>
              <a:rPr lang="en-US" b="1" dirty="0"/>
              <a:t>Federal Direct PLUS loan</a:t>
            </a:r>
            <a:r>
              <a:rPr lang="en-US" dirty="0"/>
              <a:t>.  This is the only </a:t>
            </a:r>
            <a:r>
              <a:rPr lang="en-US" b="1" dirty="0"/>
              <a:t>federal loan offered to parents</a:t>
            </a:r>
            <a:r>
              <a:rPr lang="en-US" dirty="0"/>
              <a:t>.  This loan currently offers a fixed interest rate of </a:t>
            </a:r>
            <a:r>
              <a:rPr lang="en-US" b="1" dirty="0"/>
              <a:t>5.28% </a:t>
            </a:r>
            <a:r>
              <a:rPr lang="en-US" b="0" dirty="0"/>
              <a:t>a</a:t>
            </a:r>
            <a:r>
              <a:rPr lang="en-US" dirty="0"/>
              <a:t>nd includes an origination fee of </a:t>
            </a:r>
            <a:r>
              <a:rPr lang="en-US" b="1" dirty="0"/>
              <a:t>4.228%</a:t>
            </a:r>
            <a:r>
              <a:rPr lang="en-US" dirty="0"/>
              <a:t>.  Interest rates on federal student loans are set by federal law, not the U.S. Department of Education.  In order to take out this type of loan, the student is required to have completed the FAFSA.</a:t>
            </a:r>
          </a:p>
          <a:p>
            <a:r>
              <a:rPr lang="en-US" dirty="0"/>
              <a:t> </a:t>
            </a:r>
          </a:p>
          <a:p>
            <a:r>
              <a:rPr lang="en-US" dirty="0"/>
              <a:t>Similar to the other parent-loan options, if you/your parent(s) decide to use this one, be aware that repayment begins once this loan is fully disbursed.  There may be payment deferment options available by contacting the loan servicer.  The loan application can be found by searching</a:t>
            </a:r>
            <a:r>
              <a:rPr lang="en-US" dirty="0">
                <a:solidFill>
                  <a:srgbClr val="FF0000"/>
                </a:solidFill>
              </a:rPr>
              <a:t> </a:t>
            </a:r>
            <a:r>
              <a:rPr lang="en-US" b="1" dirty="0"/>
              <a:t>parent loan</a:t>
            </a:r>
            <a:r>
              <a:rPr lang="en-US" dirty="0"/>
              <a:t> on the NDSU website.  Also be aware that additional COVID regulations may apply.  Be sure to visit the website  listed here for  updated information. </a:t>
            </a:r>
          </a:p>
          <a:p>
            <a:r>
              <a:rPr lang="en-US" dirty="0"/>
              <a:t> </a:t>
            </a:r>
          </a:p>
          <a:p>
            <a:r>
              <a:rPr lang="en-US" dirty="0"/>
              <a:t>One additional point:  If your parent(s) apply for this loan and are denied due to adverse credit history, please contact us through NDSU One Stop because you, the student, may be eligible to be awarded additional Unsubsidized Loan funds.</a:t>
            </a:r>
          </a:p>
        </p:txBody>
      </p:sp>
      <p:sp>
        <p:nvSpPr>
          <p:cNvPr id="4" name="Slide Number Placeholder 3"/>
          <p:cNvSpPr>
            <a:spLocks noGrp="1"/>
          </p:cNvSpPr>
          <p:nvPr>
            <p:ph type="sldNum" sz="quarter" idx="10"/>
          </p:nvPr>
        </p:nvSpPr>
        <p:spPr/>
        <p:txBody>
          <a:bodyPr/>
          <a:lstStyle/>
          <a:p>
            <a:pPr>
              <a:defRPr/>
            </a:pPr>
            <a:fld id="{350C212B-7047-4AD6-9536-BF2959699ECA}"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Header Placeholder 5"/>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344279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completing the FAFSA you used income reported on your taxes from two years prior.  If you have experienced a financial setback that will result in reduced earnings you can complete a Special Circumstance Form.  By completing this document we are able to re-evaluate your current situation and possibly make adjustments based on your current financial standing.</a:t>
            </a:r>
          </a:p>
          <a:p>
            <a:endParaRPr lang="en-US" dirty="0"/>
          </a:p>
          <a:p>
            <a:r>
              <a:rPr lang="en-US" dirty="0"/>
              <a:t>Some situations that might warrant the completion of this form are things such as:</a:t>
            </a:r>
          </a:p>
          <a:p>
            <a:pPr marL="171422" indent="-171422">
              <a:buFont typeface="Arial" panose="020B0604020202020204" pitchFamily="34" charset="0"/>
              <a:buChar char="•"/>
            </a:pPr>
            <a:r>
              <a:rPr lang="en-US" dirty="0"/>
              <a:t>Reduction in your income due to job loss or reduced hours</a:t>
            </a:r>
          </a:p>
          <a:p>
            <a:pPr marL="171422" indent="-171422">
              <a:buFont typeface="Arial" panose="020B0604020202020204" pitchFamily="34" charset="0"/>
              <a:buChar char="•"/>
            </a:pPr>
            <a:r>
              <a:rPr lang="en-US" dirty="0"/>
              <a:t>Divorce of the parent.  </a:t>
            </a:r>
          </a:p>
          <a:p>
            <a:pPr marL="171422" indent="-171422">
              <a:buFont typeface="Arial" panose="020B0604020202020204" pitchFamily="34" charset="0"/>
              <a:buChar char="•"/>
            </a:pPr>
            <a:r>
              <a:rPr lang="en-US" dirty="0"/>
              <a:t>Death of a parent or spouse.  </a:t>
            </a:r>
          </a:p>
          <a:p>
            <a:pPr lvl="0"/>
            <a:endParaRPr lang="en-US" dirty="0"/>
          </a:p>
          <a:p>
            <a:pPr lvl="0"/>
            <a:r>
              <a:rPr lang="en-US" dirty="0"/>
              <a:t>Other unexpected expenses such as those that would be incurred due to a natural disaster or high medical costs not covered by insurance.  </a:t>
            </a:r>
          </a:p>
          <a:p>
            <a:r>
              <a:rPr lang="en-US" dirty="0"/>
              <a:t>If you are experiencing extenuating circumstances, you may want to consider completing the Special Circumstance form. The form is available on our Financial Aid website and the link to the form is also listed here on this slide. By completing the process and submitting supporting</a:t>
            </a:r>
            <a:r>
              <a:rPr lang="en-US" dirty="0">
                <a:solidFill>
                  <a:srgbClr val="FF0000"/>
                </a:solidFill>
              </a:rPr>
              <a:t> </a:t>
            </a:r>
            <a:r>
              <a:rPr lang="en-US" dirty="0"/>
              <a:t>documentation, we will be able to re-evaluate your student’s financial aid eligibility based on a more accurate picture of your current financial situation.</a:t>
            </a:r>
          </a:p>
          <a:p>
            <a:r>
              <a:rPr lang="en-US" dirty="0"/>
              <a:t> </a:t>
            </a:r>
          </a:p>
          <a:p>
            <a:r>
              <a:rPr lang="en-US" dirty="0"/>
              <a:t>Be aware that all students who submit a Special Circumstance form must go through the Verification process.  This process can take several weeks to complete and there is no guarantee that you will be awarded additional financial aid by completing and submitting the document for review.</a:t>
            </a:r>
          </a:p>
          <a:p>
            <a:endParaRPr lang="en-US" dirty="0"/>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22</a:t>
            </a:fld>
            <a:endParaRPr lang="en-US" dirty="0"/>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356803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spcAft>
                <a:spcPts val="1200"/>
              </a:spcAft>
              <a:buNone/>
            </a:pPr>
            <a:r>
              <a:rPr lang="en-US" dirty="0">
                <a:ea typeface="ＭＳ Ｐゴシック" charset="-128"/>
              </a:rPr>
              <a:t>Scholarships – FREE MONEY – LESS DEBT!</a:t>
            </a:r>
          </a:p>
          <a:p>
            <a:pPr>
              <a:spcBef>
                <a:spcPts val="0"/>
              </a:spcBef>
              <a:spcAft>
                <a:spcPts val="1200"/>
              </a:spcAft>
            </a:pPr>
            <a:r>
              <a:rPr lang="en-US" dirty="0">
                <a:ea typeface="ＭＳ Ｐゴシック" charset="-128"/>
              </a:rPr>
              <a:t>Complete the FAFSA! Some scholarships require it! </a:t>
            </a:r>
          </a:p>
          <a:p>
            <a:pPr>
              <a:spcBef>
                <a:spcPts val="0"/>
              </a:spcBef>
              <a:spcAft>
                <a:spcPts val="1200"/>
              </a:spcAft>
            </a:pPr>
            <a:r>
              <a:rPr lang="en-US" dirty="0">
                <a:ea typeface="ＭＳ Ｐゴシック" charset="-128"/>
              </a:rPr>
              <a:t>Do your research! </a:t>
            </a:r>
          </a:p>
          <a:p>
            <a:pPr>
              <a:spcBef>
                <a:spcPts val="0"/>
              </a:spcBef>
              <a:spcAft>
                <a:spcPts val="1200"/>
              </a:spcAft>
            </a:pPr>
            <a:r>
              <a:rPr lang="en-US" dirty="0">
                <a:ea typeface="ＭＳ Ｐゴシック" charset="-128"/>
              </a:rPr>
              <a:t>Keep a portfolio with your application information</a:t>
            </a:r>
          </a:p>
          <a:p>
            <a:pPr lvl="1">
              <a:spcBef>
                <a:spcPts val="0"/>
              </a:spcBef>
              <a:spcAft>
                <a:spcPts val="1200"/>
              </a:spcAft>
            </a:pPr>
            <a:r>
              <a:rPr lang="en-US" dirty="0">
                <a:ea typeface="ＭＳ Ｐゴシック" charset="-128"/>
              </a:rPr>
              <a:t>You may be able to simplify the process and save time by revising previous applications</a:t>
            </a:r>
          </a:p>
          <a:p>
            <a:pPr lvl="1">
              <a:spcBef>
                <a:spcPts val="0"/>
              </a:spcBef>
              <a:spcAft>
                <a:spcPts val="1200"/>
              </a:spcAft>
            </a:pPr>
            <a:r>
              <a:rPr lang="en-US" dirty="0">
                <a:ea typeface="ＭＳ Ｐゴシック" charset="-128"/>
              </a:rPr>
              <a:t>Look for scholarship donors from:</a:t>
            </a:r>
          </a:p>
          <a:p>
            <a:pPr lvl="2">
              <a:spcBef>
                <a:spcPts val="0"/>
              </a:spcBef>
              <a:spcAft>
                <a:spcPts val="1200"/>
              </a:spcAft>
            </a:pPr>
            <a:r>
              <a:rPr lang="en-US" dirty="0">
                <a:ea typeface="ＭＳ Ｐゴシック" charset="-128"/>
              </a:rPr>
              <a:t>Financial Aid office or Admissions office (online/in person)</a:t>
            </a:r>
          </a:p>
          <a:p>
            <a:pPr lvl="2">
              <a:spcBef>
                <a:spcPts val="0"/>
              </a:spcBef>
              <a:spcAft>
                <a:spcPts val="1200"/>
              </a:spcAft>
            </a:pPr>
            <a:r>
              <a:rPr lang="en-US" dirty="0">
                <a:ea typeface="ＭＳ Ｐゴシック" charset="-128"/>
              </a:rPr>
              <a:t>High School Counselor</a:t>
            </a:r>
          </a:p>
          <a:p>
            <a:pPr lvl="2">
              <a:spcBef>
                <a:spcPts val="0"/>
              </a:spcBef>
              <a:spcAft>
                <a:spcPts val="1200"/>
              </a:spcAft>
            </a:pPr>
            <a:r>
              <a:rPr lang="en-US" dirty="0">
                <a:ea typeface="ＭＳ Ｐゴシック" charset="-128"/>
              </a:rPr>
              <a:t> Local businesses or organizations that may be affiliated with your educational field</a:t>
            </a:r>
            <a:r>
              <a:rPr lang="en-US" b="1" dirty="0">
                <a:solidFill>
                  <a:srgbClr val="FFD937"/>
                </a:solidFill>
                <a:ea typeface="ＭＳ Ｐゴシック" charset="-128"/>
              </a:rPr>
              <a:t> </a:t>
            </a:r>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23</a:t>
            </a:fld>
            <a:endParaRPr lang="en-US" dirty="0"/>
          </a:p>
        </p:txBody>
      </p:sp>
      <p:sp>
        <p:nvSpPr>
          <p:cNvPr id="3" name="Footer Placeholder 2"/>
          <p:cNvSpPr>
            <a:spLocks noGrp="1"/>
          </p:cNvSpPr>
          <p:nvPr>
            <p:ph type="ftr" sz="quarter" idx="11"/>
          </p:nvPr>
        </p:nvSpPr>
        <p:spPr/>
        <p:txBody>
          <a:bodyPr/>
          <a:lstStyle/>
          <a:p>
            <a:pPr>
              <a:defRPr/>
            </a:pPr>
            <a:r>
              <a:rPr lang="en-US" dirty="0"/>
              <a:t>FA Basics 2022-23</a:t>
            </a:r>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66193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Dates!</a:t>
            </a:r>
          </a:p>
          <a:p>
            <a:endParaRPr lang="en-US" dirty="0"/>
          </a:p>
          <a:p>
            <a:pPr marL="0" lvl="0" indent="0">
              <a:buNone/>
            </a:pPr>
            <a:r>
              <a:rPr lang="en-US" sz="1400" b="1" dirty="0"/>
              <a:t>It’s important to know:</a:t>
            </a:r>
            <a:endParaRPr lang="en-US" b="1" dirty="0"/>
          </a:p>
          <a:p>
            <a:pPr marL="171450" lvl="0" indent="-171450">
              <a:buFont typeface="Arial" panose="020B0604020202020204" pitchFamily="34" charset="0"/>
              <a:buChar char="•"/>
            </a:pPr>
            <a:r>
              <a:rPr lang="en-US" dirty="0"/>
              <a:t>Will there be a summer Orientation?</a:t>
            </a:r>
          </a:p>
          <a:p>
            <a:pPr marL="171450" lvl="0" indent="-171450">
              <a:buFont typeface="Arial" panose="020B0604020202020204" pitchFamily="34" charset="0"/>
              <a:buChar char="•"/>
            </a:pPr>
            <a:r>
              <a:rPr lang="en-US" dirty="0"/>
              <a:t>When do classes start?</a:t>
            </a:r>
          </a:p>
          <a:p>
            <a:pPr marL="171450" lvl="0" indent="-171450">
              <a:buFont typeface="Arial" panose="020B0604020202020204" pitchFamily="34" charset="0"/>
              <a:buChar char="•"/>
            </a:pPr>
            <a:r>
              <a:rPr lang="en-US" dirty="0"/>
              <a:t>When to register?</a:t>
            </a:r>
          </a:p>
          <a:p>
            <a:pPr marL="171450" lvl="0" indent="-171450">
              <a:buFont typeface="Arial" panose="020B0604020202020204" pitchFamily="34" charset="0"/>
              <a:buChar char="•"/>
            </a:pPr>
            <a:r>
              <a:rPr lang="en-US" dirty="0"/>
              <a:t>When is Financial Aid applied to student account balances (loans, grants, scholarships)?</a:t>
            </a:r>
          </a:p>
          <a:p>
            <a:pPr marL="171450" lvl="0" indent="-171450">
              <a:buFont typeface="Arial" panose="020B0604020202020204" pitchFamily="34" charset="0"/>
              <a:buChar char="•"/>
            </a:pPr>
            <a:r>
              <a:rPr lang="en-US" dirty="0"/>
              <a:t>When are payments due?</a:t>
            </a:r>
          </a:p>
          <a:p>
            <a:pPr marL="171450" indent="-171450">
              <a:buFont typeface="Arial" panose="020B0604020202020204" pitchFamily="34" charset="0"/>
              <a:buChar char="•"/>
            </a:pPr>
            <a:r>
              <a:rPr lang="en-US" dirty="0"/>
              <a:t>When to apply for additional loans if needed?</a:t>
            </a:r>
            <a:endParaRPr lang="en-US" sz="1400" dirty="0"/>
          </a:p>
          <a:p>
            <a:pPr marL="171450" lvl="0" indent="-171450">
              <a:buFont typeface="Arial" panose="020B0604020202020204" pitchFamily="34" charset="0"/>
              <a:buChar char="•"/>
            </a:pPr>
            <a:r>
              <a:rPr lang="en-US" dirty="0"/>
              <a:t>When do late fees apply?</a:t>
            </a:r>
          </a:p>
          <a:p>
            <a:r>
              <a:rPr lang="en-US" dirty="0"/>
              <a:t>You can find this, and other important dates/deadline information on the NDSU Registration and Records web site.</a:t>
            </a:r>
          </a:p>
        </p:txBody>
      </p:sp>
      <p:sp>
        <p:nvSpPr>
          <p:cNvPr id="4" name="Slide Number Placeholder 3"/>
          <p:cNvSpPr>
            <a:spLocks noGrp="1"/>
          </p:cNvSpPr>
          <p:nvPr>
            <p:ph type="sldNum" sz="quarter" idx="10"/>
          </p:nvPr>
        </p:nvSpPr>
        <p:spPr/>
        <p:txBody>
          <a:bodyPr/>
          <a:lstStyle/>
          <a:p>
            <a:pPr>
              <a:defRPr/>
            </a:pPr>
            <a:fld id="{350C212B-7047-4AD6-9536-BF2959699ECA}"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Header Placeholder 5"/>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2845360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Let’s review a few things to summarize:  </a:t>
            </a:r>
            <a:endParaRPr lang="en-US" dirty="0"/>
          </a:p>
          <a:p>
            <a:r>
              <a:rPr lang="en-US" b="1" dirty="0"/>
              <a:t> </a:t>
            </a:r>
            <a:endParaRPr lang="en-US" dirty="0"/>
          </a:p>
          <a:p>
            <a:r>
              <a:rPr lang="en-US" dirty="0"/>
              <a:t>You can refer to the check lists on this slide and the next one to help you make sure all important steps related to financial aid are completed.  </a:t>
            </a:r>
          </a:p>
          <a:p>
            <a:endParaRPr lang="en-US" dirty="0"/>
          </a:p>
          <a:p>
            <a:pPr marL="171450" indent="-171450">
              <a:buFont typeface="Arial" panose="020B0604020202020204" pitchFamily="34" charset="0"/>
              <a:buChar char="•"/>
            </a:pPr>
            <a:r>
              <a:rPr lang="en-US" dirty="0"/>
              <a:t>It’s important to review the Financial Aid Offer that is available in Campus Connection.</a:t>
            </a:r>
          </a:p>
          <a:p>
            <a:pPr marL="171450" indent="-171450">
              <a:buFont typeface="Arial" panose="020B0604020202020204" pitchFamily="34" charset="0"/>
              <a:buChar char="•"/>
            </a:pPr>
            <a:r>
              <a:rPr lang="en-US" dirty="0"/>
              <a:t>Be sure to accept, reduce or decline loans and/or work study if offered.</a:t>
            </a:r>
          </a:p>
          <a:p>
            <a:pPr marL="171450" indent="-171450">
              <a:buFont typeface="Arial" panose="020B0604020202020204" pitchFamily="34" charset="0"/>
              <a:buChar char="•"/>
            </a:pPr>
            <a:r>
              <a:rPr lang="en-US" dirty="0"/>
              <a:t>When you accept a federal loan you will be prompted to complete </a:t>
            </a:r>
            <a:r>
              <a:rPr lang="en-US" b="1" dirty="0"/>
              <a:t>Entrance Counseling</a:t>
            </a:r>
            <a:r>
              <a:rPr lang="en-US" dirty="0">
                <a:solidFill>
                  <a:srgbClr val="FF0000"/>
                </a:solidFill>
              </a:rPr>
              <a:t>, </a:t>
            </a:r>
            <a:r>
              <a:rPr lang="en-US" b="1" dirty="0"/>
              <a:t>Loan Agreement (MPN)</a:t>
            </a:r>
            <a:r>
              <a:rPr lang="en-US" dirty="0"/>
              <a:t> and the </a:t>
            </a:r>
            <a:r>
              <a:rPr lang="en-US" b="1" dirty="0"/>
              <a:t>Annual Student Loan Acknowledgment.  </a:t>
            </a:r>
            <a:r>
              <a:rPr lang="en-US" dirty="0"/>
              <a:t>Again, be sure to complete </a:t>
            </a:r>
            <a:r>
              <a:rPr lang="en-US" b="1" dirty="0"/>
              <a:t>ALL</a:t>
            </a:r>
            <a:r>
              <a:rPr lang="en-US" dirty="0"/>
              <a:t> of these items or your federal loans will </a:t>
            </a:r>
            <a:r>
              <a:rPr lang="en-US" b="1" dirty="0"/>
              <a:t>NOT</a:t>
            </a:r>
            <a:r>
              <a:rPr lang="en-US" dirty="0"/>
              <a:t> disburse to your student account.  </a:t>
            </a:r>
          </a:p>
          <a:p>
            <a:pPr marL="171450" indent="-171450">
              <a:buFont typeface="Arial" panose="020B0604020202020204" pitchFamily="34" charset="0"/>
              <a:buChar char="•"/>
            </a:pPr>
            <a:r>
              <a:rPr lang="en-US" dirty="0"/>
              <a:t>Report all scholarships and waivers not listed in the Award Offer and submit any checks you receive to NDSU </a:t>
            </a:r>
            <a:r>
              <a:rPr lang="en-US" dirty="0" err="1"/>
              <a:t>OneStop</a:t>
            </a:r>
            <a:r>
              <a:rPr lang="en-US" dirty="0"/>
              <a:t> so we can post those funds to your student account balance.</a:t>
            </a:r>
            <a:r>
              <a:rPr lang="en-US" strike="sngStrike" dirty="0"/>
              <a:t> </a:t>
            </a:r>
          </a:p>
          <a:p>
            <a:endParaRPr lang="en-US" strike="sngStrike" dirty="0"/>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25</a:t>
            </a:fld>
            <a:endParaRPr lang="en-US" dirty="0"/>
          </a:p>
        </p:txBody>
      </p:sp>
      <p:sp>
        <p:nvSpPr>
          <p:cNvPr id="3" name="Footer Placeholder 2"/>
          <p:cNvSpPr>
            <a:spLocks noGrp="1"/>
          </p:cNvSpPr>
          <p:nvPr>
            <p:ph type="ftr" sz="quarter" idx="11"/>
          </p:nvPr>
        </p:nvSpPr>
        <p:spPr/>
        <p:txBody>
          <a:bodyPr/>
          <a:lstStyle/>
          <a:p>
            <a:pPr>
              <a:defRPr/>
            </a:pPr>
            <a:r>
              <a:rPr lang="en-US" dirty="0"/>
              <a:t>FA Basics 2022-23</a:t>
            </a:r>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419069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Next … </a:t>
            </a:r>
            <a:endParaRPr lang="en-US" dirty="0"/>
          </a:p>
          <a:p>
            <a:pPr marL="171450" indent="-171450">
              <a:buFont typeface="Arial" panose="020B0604020202020204" pitchFamily="34" charset="0"/>
              <a:buChar char="•"/>
            </a:pPr>
            <a:r>
              <a:rPr lang="en-US" dirty="0"/>
              <a:t>Estimate the bill.  By using the Budget Calculator Worksheet to review your costs vs. resources you will be able to determine if you</a:t>
            </a:r>
            <a:r>
              <a:rPr lang="en-US" strike="sngStrike" dirty="0"/>
              <a:t>r</a:t>
            </a:r>
            <a:r>
              <a:rPr lang="en-US" dirty="0"/>
              <a:t> </a:t>
            </a:r>
            <a:r>
              <a:rPr lang="en-US" strike="sngStrike" dirty="0"/>
              <a:t>student</a:t>
            </a:r>
            <a:r>
              <a:rPr lang="en-US" dirty="0"/>
              <a:t> will need additional funding to pay the bill. </a:t>
            </a:r>
          </a:p>
          <a:p>
            <a:pPr marL="171450" indent="-171450">
              <a:buFont typeface="Arial" panose="020B0604020202020204" pitchFamily="34" charset="0"/>
              <a:buChar char="•"/>
            </a:pPr>
            <a:r>
              <a:rPr lang="en-US" dirty="0"/>
              <a:t>Decide if you want to set up a payment plan with Customer Account Services or apply for private education loans if needed.</a:t>
            </a:r>
          </a:p>
          <a:p>
            <a:pPr marL="171450" indent="-171450">
              <a:buFont typeface="Arial" panose="020B0604020202020204" pitchFamily="34" charset="0"/>
              <a:buChar char="•"/>
            </a:pPr>
            <a:r>
              <a:rPr lang="en-US" dirty="0"/>
              <a:t>Set up Direct Deposit!  It’s quick and easy and there are many benefits to using it.  Direct Deposit is used to speed up the process  of providing refunds to the student. It is also used by NDSU Payroll for processing student payroll for on-campus employment!</a:t>
            </a:r>
          </a:p>
          <a:p>
            <a:pPr marL="171450" indent="-171450">
              <a:buFont typeface="Arial" panose="020B0604020202020204" pitchFamily="34" charset="0"/>
              <a:buChar char="•"/>
            </a:pPr>
            <a:r>
              <a:rPr lang="en-US" dirty="0"/>
              <a:t>If the student wants their parents or other family member to be able to visit with us about any aspect of their financial aid, they will need to complete and submit the FERPA Consent to Release form.  </a:t>
            </a:r>
          </a:p>
          <a:p>
            <a:pPr marL="171450" indent="-171450">
              <a:buFont typeface="Arial" panose="020B0604020202020204" pitchFamily="34" charset="0"/>
              <a:buChar char="•"/>
            </a:pPr>
            <a:r>
              <a:rPr lang="en-US" dirty="0"/>
              <a:t>You must complete any items listed in their TO DO list in Campus Connection.</a:t>
            </a:r>
          </a:p>
          <a:p>
            <a:pPr marL="171450" indent="-171450">
              <a:buFont typeface="Arial" panose="020B0604020202020204" pitchFamily="34" charset="0"/>
              <a:buChar char="•"/>
            </a:pPr>
            <a:r>
              <a:rPr lang="en-US" dirty="0"/>
              <a:t>If selected for verification, be sure that process is completed and any requested documents are submitted in a timely manner. </a:t>
            </a:r>
          </a:p>
          <a:p>
            <a:pPr marL="171450" indent="-171450">
              <a:buFont typeface="Arial" panose="020B0604020202020204" pitchFamily="34" charset="0"/>
              <a:buChar char="•"/>
            </a:pPr>
            <a:r>
              <a:rPr lang="en-US" dirty="0"/>
              <a:t>And don’t forget to </a:t>
            </a:r>
            <a:r>
              <a:rPr lang="en-US" dirty="0" err="1"/>
              <a:t>to</a:t>
            </a:r>
            <a:r>
              <a:rPr lang="en-US" dirty="0"/>
              <a:t> check your NDSU email account!  It’s the official means of communication! This is where we send any updates or important information to students!</a:t>
            </a:r>
          </a:p>
          <a:p>
            <a:r>
              <a:rPr lang="en-US" dirty="0"/>
              <a:t> </a:t>
            </a:r>
          </a:p>
          <a:p>
            <a:r>
              <a:rPr lang="en-US" dirty="0"/>
              <a:t>If all of these steps are complete  your</a:t>
            </a:r>
            <a:r>
              <a:rPr lang="en-US" dirty="0">
                <a:solidFill>
                  <a:srgbClr val="FF0000"/>
                </a:solidFill>
              </a:rPr>
              <a:t> </a:t>
            </a:r>
            <a:r>
              <a:rPr lang="en-US" dirty="0"/>
              <a:t>aid, both federal and any Private loans and scholarships, will disburse to your student account on September 7</a:t>
            </a:r>
            <a:r>
              <a:rPr lang="en-US" baseline="30000" dirty="0"/>
              <a:t>th</a:t>
            </a:r>
            <a:r>
              <a:rPr lang="en-US" dirty="0"/>
              <a:t>.  If there is aid in excess of the account balance, and you have set up direct deposit, a refund will be processed electronically and deposited to your account has specified.  If you choose not to set up direct deposit that refund will be mailed to you.  </a:t>
            </a:r>
          </a:p>
          <a:p>
            <a:r>
              <a:rPr lang="en-US" dirty="0"/>
              <a:t> </a:t>
            </a:r>
          </a:p>
          <a:p>
            <a:r>
              <a:rPr lang="en-US" dirty="0"/>
              <a:t>If you expect there will be a balance due this is the time:  Be prepared to pay the bill by using one of the following methods: self pay, payment plan, private loan, etc. If you choose to use the Payment Plan option, be sure you have made the appropriate arrangements so that this process will take care of the balance due.  Having an outstanding balance without arranging a payment plan will result in a hold being placed on the student’s account that will stop them from adding or dropping classes, or, from registering for future semesters. </a:t>
            </a:r>
          </a:p>
          <a:p>
            <a:endParaRPr lang="en-US" dirty="0"/>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26</a:t>
            </a:fld>
            <a:endParaRPr lang="en-US" dirty="0"/>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3900264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Additional Reminders:</a:t>
            </a:r>
          </a:p>
          <a:p>
            <a:endParaRPr lang="en-US" dirty="0"/>
          </a:p>
          <a:p>
            <a:pPr marL="171422" indent="-171422">
              <a:buFont typeface="Arial" panose="020B0604020202020204" pitchFamily="34" charset="0"/>
              <a:buChar char="•"/>
            </a:pPr>
            <a:r>
              <a:rPr lang="en-US" b="1" u="sng" dirty="0"/>
              <a:t>NDSU E-mail</a:t>
            </a:r>
            <a:r>
              <a:rPr lang="en-US" dirty="0"/>
              <a:t>: It is university policy that NDSU email is the official means of communication with our students. This is our primary method of contacting our students.  </a:t>
            </a:r>
            <a:br>
              <a:rPr lang="en-US" dirty="0"/>
            </a:br>
            <a:endParaRPr lang="en-US" dirty="0"/>
          </a:p>
          <a:p>
            <a:pPr marL="171422" indent="-171422">
              <a:buFont typeface="Arial" panose="020B0604020202020204" pitchFamily="34" charset="0"/>
              <a:buChar char="•"/>
            </a:pPr>
            <a:r>
              <a:rPr lang="en-US" b="1" u="sng" dirty="0"/>
              <a:t>Satisfactory Academic Progress</a:t>
            </a:r>
            <a:r>
              <a:rPr lang="en-US" dirty="0"/>
              <a:t>: To receive federal financial aid (federal loans, some scholarships and even some private loans), students must meet certain academic requirements called Standards of Satisfactory Academic Progress (SAP).  SAP requirements apply to ALL students and ALL terms of attendance including summer.  This topic is important for students to understand, because, they can lose their ability to receive federal aid if they don’t meet SAP requirements.  To view the complete policy online, use the link posted on this slide.  </a:t>
            </a:r>
            <a:br>
              <a:rPr lang="en-US" dirty="0"/>
            </a:br>
            <a:endParaRPr lang="en-US" dirty="0"/>
          </a:p>
          <a:p>
            <a:pPr marL="171422" indent="-171422">
              <a:buFont typeface="Arial" panose="020B0604020202020204" pitchFamily="34" charset="0"/>
              <a:buChar char="•"/>
            </a:pPr>
            <a:r>
              <a:rPr lang="en-US" b="1" u="sng" dirty="0"/>
              <a:t>Verification</a:t>
            </a:r>
            <a:r>
              <a:rPr lang="en-US" dirty="0"/>
              <a:t>: If selected for verification the student must complete the process before financial aid can be disbursed. Be sure to contact us if you have questions about this process. </a:t>
            </a:r>
            <a:br>
              <a:rPr lang="en-US" dirty="0"/>
            </a:br>
            <a:endParaRPr lang="en-US" dirty="0"/>
          </a:p>
          <a:p>
            <a:pPr marL="171422" indent="-171422">
              <a:buFont typeface="Arial" panose="020B0604020202020204" pitchFamily="34" charset="0"/>
              <a:buChar char="•"/>
            </a:pPr>
            <a:r>
              <a:rPr lang="en-US" b="1" u="sng" dirty="0"/>
              <a:t>FERPA policy</a:t>
            </a:r>
            <a:r>
              <a:rPr lang="en-US" dirty="0"/>
              <a:t>:  The Family Education Rights and Privacy Act (FERPA) protects the privacy of student records. By completing the FERPA online, the student may provide their consent to NDSU to authorize release of education records and non-directory information to parents and/or guardians. Non-directory information includes academic and financial records, such as grades, GPA’s, account balances, financial aid awards, and records containing SSN or health/medical information. Without completing the FERPA agreement, parents no longer have access to their student’s academic or financial records.  This form must be completed online.  To locate the form, make note of the link listed on this slide.</a:t>
            </a:r>
          </a:p>
          <a:p>
            <a:pPr marL="171422" indent="-171422">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pPr>
              <a:defRPr/>
            </a:pPr>
            <a:fld id="{350C212B-7047-4AD6-9536-BF2959699ECA}" type="slidenum">
              <a:rPr lang="en-US" smtClean="0"/>
              <a:pPr>
                <a:defRPr/>
              </a:pPr>
              <a:t>27</a:t>
            </a:fld>
            <a:endParaRPr lang="en-US" dirty="0"/>
          </a:p>
        </p:txBody>
      </p:sp>
      <p:sp>
        <p:nvSpPr>
          <p:cNvPr id="4" name="Header Placeholder 3"/>
          <p:cNvSpPr>
            <a:spLocks noGrp="1"/>
          </p:cNvSpPr>
          <p:nvPr>
            <p:ph type="hdr" sz="quarter" idx="12"/>
          </p:nvPr>
        </p:nvSpPr>
        <p:spPr/>
        <p:txBody>
          <a:bodyPr/>
          <a:lstStyle/>
          <a:p>
            <a:pPr>
              <a:defRPr/>
            </a:pPr>
            <a:r>
              <a:rPr lang="en-US"/>
              <a:t>NDSU Financial Aid and Scholarships</a:t>
            </a:r>
            <a:endParaRPr lang="en-US" dirty="0"/>
          </a:p>
        </p:txBody>
      </p:sp>
    </p:spTree>
    <p:extLst>
      <p:ext uri="{BB962C8B-B14F-4D97-AF65-F5344CB8AC3E}">
        <p14:creationId xmlns:p14="http://schemas.microsoft.com/office/powerpoint/2010/main" val="1094559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review the Financial Aid Guide for New Students.  Here you will find all the basic steps and instructions to follow regarding all your financial aid requirements.  </a:t>
            </a:r>
          </a:p>
          <a:p>
            <a:endParaRPr lang="en-US" dirty="0"/>
          </a:p>
          <a:p>
            <a:r>
              <a:rPr lang="en-US" dirty="0"/>
              <a:t>The NDSU Financial Aid home page also has several informative links that you can use to more fully understand the financial aid process.</a:t>
            </a: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a:p>
            <a:pPr>
              <a:defRPr/>
            </a:pPr>
            <a:endParaRPr lang="en-US" dirty="0"/>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28</a:t>
            </a:fld>
            <a:endParaRPr lang="en-US" dirty="0"/>
          </a:p>
        </p:txBody>
      </p:sp>
    </p:spTree>
    <p:extLst>
      <p:ext uri="{BB962C8B-B14F-4D97-AF65-F5344CB8AC3E}">
        <p14:creationId xmlns:p14="http://schemas.microsoft.com/office/powerpoint/2010/main" val="2662963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STUDENTAID.GOV</a:t>
            </a:r>
            <a:r>
              <a:rPr lang="en-US" dirty="0"/>
              <a:t> is a </a:t>
            </a:r>
            <a:r>
              <a:rPr lang="en-US" b="1" i="1" dirty="0"/>
              <a:t>terrific online resource </a:t>
            </a:r>
            <a:r>
              <a:rPr lang="en-US" dirty="0"/>
              <a:t>available to help you learn more about how financial aid works, the various types of aid, how to apply for federal aid (FAFSA), and how to manage federal loans. If you haven’t already used this resource before I encourage you to bookmark it and refer back to it often!</a:t>
            </a:r>
          </a:p>
          <a:p>
            <a:endParaRPr lang="en-US" dirty="0"/>
          </a:p>
          <a:p>
            <a:r>
              <a:rPr lang="en-US" dirty="0"/>
              <a:t>It’s at your fingertips … 24/7!  </a:t>
            </a:r>
          </a:p>
          <a:p>
            <a:endParaRPr lang="en-US" dirty="0"/>
          </a:p>
          <a:p>
            <a:r>
              <a:rPr lang="en-US" dirty="0"/>
              <a:t>NOTE:  When setting up an account – you use your FSA ID and password!</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11"/>
          </p:nvPr>
        </p:nvSpPr>
        <p:spPr/>
        <p:txBody>
          <a:bodyPr/>
          <a:lstStyle/>
          <a:p>
            <a:pPr>
              <a:defRPr/>
            </a:pPr>
            <a:r>
              <a:rPr lang="en-US" dirty="0"/>
              <a:t>FA Basics 2022-23</a:t>
            </a:r>
          </a:p>
        </p:txBody>
      </p:sp>
      <p:sp>
        <p:nvSpPr>
          <p:cNvPr id="6" name="Slide Number Placeholder 5"/>
          <p:cNvSpPr>
            <a:spLocks noGrp="1"/>
          </p:cNvSpPr>
          <p:nvPr>
            <p:ph type="sldNum" sz="quarter" idx="12"/>
          </p:nvPr>
        </p:nvSpPr>
        <p:spPr/>
        <p:txBody>
          <a:bodyPr/>
          <a:lstStyle/>
          <a:p>
            <a:pPr>
              <a:defRPr/>
            </a:pPr>
            <a:fld id="{350C212B-7047-4AD6-9536-BF2959699ECA}" type="slidenum">
              <a:rPr lang="en-US" smtClean="0"/>
              <a:pPr>
                <a:defRPr/>
              </a:pPr>
              <a:t>29</a:t>
            </a:fld>
            <a:endParaRPr lang="en-US" dirty="0"/>
          </a:p>
        </p:txBody>
      </p:sp>
    </p:spTree>
    <p:extLst>
      <p:ext uri="{BB962C8B-B14F-4D97-AF65-F5344CB8AC3E}">
        <p14:creationId xmlns:p14="http://schemas.microsoft.com/office/powerpoint/2010/main" val="6055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general overview of the Financial Aid application process:</a:t>
            </a:r>
          </a:p>
          <a:p>
            <a:pPr marL="228600" indent="-228600">
              <a:buAutoNum type="arabicPeriod"/>
            </a:pPr>
            <a:r>
              <a:rPr lang="en-US" dirty="0"/>
              <a:t>Get prepared by gathering the documents you will need to complete the FAFSA (e.g. SSN, driver’s license number, Federal tax information (use from 2 years prior) and information about cash, savings checking balances, investments and other assets for you and your parents if you are a dependent student.</a:t>
            </a:r>
          </a:p>
          <a:p>
            <a:pPr marL="685800" lvl="1" indent="-228600">
              <a:buFont typeface="Arial" panose="020B0604020202020204" pitchFamily="34" charset="0"/>
              <a:buChar char="•"/>
            </a:pPr>
            <a:r>
              <a:rPr lang="en-US" dirty="0"/>
              <a:t>Use taxes filed for 2020 for the 2022-23 school year.</a:t>
            </a:r>
            <a:br>
              <a:rPr lang="en-US" dirty="0"/>
            </a:br>
            <a:r>
              <a:rPr lang="en-US" dirty="0"/>
              <a:t>You may be able to use DRT to transfer your data from the IRS more quickly.</a:t>
            </a:r>
          </a:p>
          <a:p>
            <a:pPr marL="685800" lvl="1" indent="-228600">
              <a:buFont typeface="Arial" panose="020B0604020202020204" pitchFamily="34" charset="0"/>
              <a:buChar char="•"/>
            </a:pPr>
            <a:r>
              <a:rPr lang="en-US" dirty="0"/>
              <a:t>Be sure to keep these records as you may need them again later.</a:t>
            </a:r>
          </a:p>
          <a:p>
            <a:pPr marL="228600" indent="-228600">
              <a:buAutoNum type="arabicPeriod"/>
            </a:pPr>
            <a:r>
              <a:rPr lang="en-US" dirty="0"/>
              <a:t>Complete FAFSA online at studentaid.gov, use the mobile app or complete on paper.  This process is completed annually.</a:t>
            </a:r>
          </a:p>
          <a:p>
            <a:pPr marL="228600" indent="-228600">
              <a:buAutoNum type="arabicPeriod"/>
            </a:pPr>
            <a:r>
              <a:rPr lang="en-US" dirty="0"/>
              <a:t>Review your Student Aid Report (SAR).  This is a summary of the FAFSA data submitted.  It is NOT the amount of financial aid you will receive.  You should receive this within 3 days to 3 weeks after you submit the FAFSA.  Review information carefully to ensure it is correct.  </a:t>
            </a:r>
          </a:p>
          <a:p>
            <a:pPr marL="685800" lvl="1" indent="-228600">
              <a:buFont typeface="Arial" panose="020B0604020202020204" pitchFamily="34" charset="0"/>
              <a:buChar char="•"/>
            </a:pPr>
            <a:r>
              <a:rPr lang="en-US" dirty="0"/>
              <a:t>If you have been accepted to a college listed on your FAFSA, the school will calculate your aid and send you an electronic or paper aid offer sometimes referred to as an award letter. </a:t>
            </a:r>
          </a:p>
          <a:p>
            <a:pPr marL="685800" lvl="1" indent="-228600">
              <a:buFont typeface="Arial" panose="020B0604020202020204" pitchFamily="34" charset="0"/>
              <a:buChar char="•"/>
            </a:pPr>
            <a:r>
              <a:rPr lang="en-US" dirty="0"/>
              <a:t>Review aid types. Is it free  money (grants, scholarships) or is it a loan that you will have to repay?  Loans need to be accepted in order to be distributed to you.</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endParaRPr lang="en-US" dirty="0"/>
          </a:p>
          <a:p>
            <a:pPr>
              <a:defRPr/>
            </a:pPr>
            <a:r>
              <a:rPr lang="en-US" dirty="0"/>
              <a:t>FA Basics – 2022-23</a:t>
            </a:r>
          </a:p>
          <a:p>
            <a:pPr>
              <a:defRPr/>
            </a:pPr>
            <a:endParaRPr lang="en-US" dirty="0"/>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3</a:t>
            </a:fld>
            <a:endParaRPr lang="en-US" dirty="0"/>
          </a:p>
        </p:txBody>
      </p:sp>
    </p:spTree>
    <p:extLst>
      <p:ext uri="{BB962C8B-B14F-4D97-AF65-F5344CB8AC3E}">
        <p14:creationId xmlns:p14="http://schemas.microsoft.com/office/powerpoint/2010/main" val="3514636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our </a:t>
            </a:r>
            <a:r>
              <a:rPr lang="en-US" b="1" dirty="0"/>
              <a:t>Financial Aid Basics </a:t>
            </a:r>
            <a:r>
              <a:rPr lang="en-US" b="0" dirty="0"/>
              <a:t>presentation </a:t>
            </a:r>
            <a:r>
              <a:rPr lang="en-US" dirty="0"/>
              <a:t>online today!  The world of Financial Aid can be overwhelming.  I hope you have found this information helpful.  Feel free to use other online resources available through the NDSU home page </a:t>
            </a:r>
            <a:r>
              <a:rPr lang="en-US" b="1" dirty="0"/>
              <a:t>– Financial Aid and Scholarships</a:t>
            </a:r>
            <a:r>
              <a:rPr lang="en-US" dirty="0"/>
              <a:t>, </a:t>
            </a:r>
            <a:r>
              <a:rPr lang="en-US" b="1" dirty="0"/>
              <a:t>Registration and Records</a:t>
            </a:r>
            <a:r>
              <a:rPr lang="en-US" dirty="0"/>
              <a:t>, </a:t>
            </a:r>
            <a:r>
              <a:rPr lang="en-US" b="1" dirty="0"/>
              <a:t>CareerLink</a:t>
            </a:r>
            <a:r>
              <a:rPr lang="en-US" dirty="0"/>
              <a:t>, as well the federal aid web site -  </a:t>
            </a:r>
            <a:r>
              <a:rPr lang="en-US" b="1" dirty="0"/>
              <a:t>StudentAid.gov.</a:t>
            </a:r>
            <a:r>
              <a:rPr lang="en-US" dirty="0"/>
              <a:t> This presentation will be available to you online through Orientation and Student Success, so feel free to use it to your best advantage.</a:t>
            </a:r>
          </a:p>
          <a:p>
            <a:endParaRPr lang="en-US" dirty="0"/>
          </a:p>
          <a:p>
            <a:r>
              <a:rPr lang="en-US" dirty="0"/>
              <a:t>If you have any specific questions after viewing this information, I ask that you please contact us directly via email at:  </a:t>
            </a:r>
            <a:r>
              <a:rPr lang="en-US" b="1" dirty="0"/>
              <a:t>ndsu.financialaid@ndsu.edu</a:t>
            </a:r>
            <a:r>
              <a:rPr lang="en-US" dirty="0"/>
              <a:t>.  We will be monitoring this email account during Orientation season and a counselor will respond directly to you regarding any questions you submit as soon as possible.</a:t>
            </a:r>
          </a:p>
          <a:p>
            <a:endParaRPr lang="en-US" dirty="0"/>
          </a:p>
          <a:p>
            <a:r>
              <a:rPr lang="en-US" dirty="0"/>
              <a:t>Thank you for considering North Dakota State University!  </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30</a:t>
            </a:fld>
            <a:endParaRPr lang="en-US" dirty="0"/>
          </a:p>
        </p:txBody>
      </p:sp>
    </p:spTree>
    <p:extLst>
      <p:ext uri="{BB962C8B-B14F-4D97-AF65-F5344CB8AC3E}">
        <p14:creationId xmlns:p14="http://schemas.microsoft.com/office/powerpoint/2010/main" val="55256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Financial Aid include:</a:t>
            </a:r>
          </a:p>
          <a:p>
            <a:endParaRPr lang="en-US" dirty="0"/>
          </a:p>
          <a:p>
            <a:r>
              <a:rPr lang="en-US" dirty="0"/>
              <a:t>Gift Aid such as grants or scholarships.  These are resources that can help you pay for college that you do not have to repay.</a:t>
            </a:r>
          </a:p>
          <a:p>
            <a:endParaRPr lang="en-US" dirty="0"/>
          </a:p>
          <a:p>
            <a:endParaRPr lang="en-US" dirty="0"/>
          </a:p>
          <a:p>
            <a:r>
              <a:rPr lang="en-US" dirty="0"/>
              <a:t>Self-Help aid includes such things as loans and work-study employment.  Loans of course must repaid; however, Work-Study is funding that you earn by working.  The award helps to pay a percentage of the hourly wage and doesn’t count against you for the purposes of financial aid.</a:t>
            </a: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endParaRPr lang="en-US" dirty="0"/>
          </a:p>
          <a:p>
            <a:pPr>
              <a:defRPr/>
            </a:pPr>
            <a:endParaRPr lang="en-US" dirty="0"/>
          </a:p>
          <a:p>
            <a:pPr>
              <a:defRPr/>
            </a:pPr>
            <a:endParaRPr lang="en-US" dirty="0"/>
          </a:p>
          <a:p>
            <a:pPr>
              <a:defRPr/>
            </a:pPr>
            <a:r>
              <a:rPr lang="en-US" dirty="0"/>
              <a:t>FA Basics – 2022-23</a:t>
            </a:r>
          </a:p>
          <a:p>
            <a:pPr>
              <a:defRPr/>
            </a:pPr>
            <a:endParaRPr lang="en-US" dirty="0"/>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4</a:t>
            </a:fld>
            <a:endParaRPr lang="en-US" dirty="0"/>
          </a:p>
        </p:txBody>
      </p:sp>
    </p:spTree>
    <p:extLst>
      <p:ext uri="{BB962C8B-B14F-4D97-AF65-F5344CB8AC3E}">
        <p14:creationId xmlns:p14="http://schemas.microsoft.com/office/powerpoint/2010/main" val="104896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EFC is the number that Financial Aid uses to determine how much aid you can receive at their college</a:t>
            </a:r>
            <a:br>
              <a:rPr lang="en-US" sz="1100" dirty="0"/>
            </a:br>
            <a:endParaRPr lang="en-US" sz="1100" dirty="0"/>
          </a:p>
          <a:p>
            <a:r>
              <a:rPr lang="en-US" sz="1100" dirty="0"/>
              <a:t>EFC is calculated by formula established by law</a:t>
            </a:r>
          </a:p>
          <a:p>
            <a:pPr lvl="1"/>
            <a:r>
              <a:rPr lang="en-US" sz="1100" dirty="0"/>
              <a:t>Includes taxed and untaxed income, assets and benefits</a:t>
            </a:r>
          </a:p>
          <a:p>
            <a:pPr lvl="1"/>
            <a:r>
              <a:rPr lang="en-US" sz="1100" dirty="0"/>
              <a:t>Includes family size</a:t>
            </a:r>
          </a:p>
          <a:p>
            <a:pPr lvl="1"/>
            <a:r>
              <a:rPr lang="en-US" sz="1100" dirty="0"/>
              <a:t>Includes number of family attending college</a:t>
            </a:r>
          </a:p>
          <a:p>
            <a:pPr lvl="1"/>
            <a:endParaRPr lang="en-US" sz="1100" dirty="0"/>
          </a:p>
          <a:p>
            <a:r>
              <a:rPr lang="en-US" sz="1100" dirty="0"/>
              <a:t>EFC is not the amount you pay</a:t>
            </a:r>
          </a:p>
          <a:p>
            <a:pPr lvl="1"/>
            <a:r>
              <a:rPr lang="en-US" sz="1100" dirty="0"/>
              <a:t>EFC determines </a:t>
            </a:r>
            <a:r>
              <a:rPr lang="en-US" sz="1100" b="1" i="1" u="sng" dirty="0"/>
              <a:t>aid eligibility</a:t>
            </a:r>
          </a:p>
          <a:p>
            <a:pPr lvl="1"/>
            <a:r>
              <a:rPr lang="en-US" sz="1100" dirty="0"/>
              <a:t>FAFSA provides source of data used to calculate EFC</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 2022-23</a:t>
            </a:r>
          </a:p>
          <a:p>
            <a:pPr>
              <a:defRPr/>
            </a:pPr>
            <a:endParaRPr lang="en-US" dirty="0"/>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5</a:t>
            </a:fld>
            <a:endParaRPr lang="en-US" dirty="0"/>
          </a:p>
        </p:txBody>
      </p:sp>
    </p:spTree>
    <p:extLst>
      <p:ext uri="{BB962C8B-B14F-4D97-AF65-F5344CB8AC3E}">
        <p14:creationId xmlns:p14="http://schemas.microsoft.com/office/powerpoint/2010/main" val="10495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Cost of Attendance and Budget</a:t>
            </a:r>
          </a:p>
          <a:p>
            <a:r>
              <a:rPr lang="en-US" dirty="0">
                <a:effectLst/>
              </a:rPr>
              <a:t>Financial Aid and Scholarships annually creates an estimated “BUDGET” for students.  The budget is an estimate based on the state of residence, the academic program selected, and, the number of credits a student takes.  For the purposes of Financial Aid – 12 credits represents full time status and students must be enrolled in a minimum of 6 credits (half time) to be eligible to receive federal aid.  </a:t>
            </a:r>
          </a:p>
          <a:p>
            <a:endParaRPr lang="en-US" dirty="0"/>
          </a:p>
          <a:p>
            <a:r>
              <a:rPr lang="en-US" dirty="0">
                <a:effectLst/>
              </a:rPr>
              <a:t>NOTE:  A budget is not the exact amount of money you pay but rather it is an overall estimate of what it costs to attend the college and provides the foundation for determining financial aid and loan eligibility.</a:t>
            </a:r>
          </a:p>
          <a:p>
            <a:endParaRPr lang="en-US" dirty="0">
              <a:effectLst/>
            </a:endParaRPr>
          </a:p>
          <a:p>
            <a:r>
              <a:rPr lang="en-US" b="1" dirty="0">
                <a:effectLst/>
              </a:rPr>
              <a:t>NOTE:</a:t>
            </a:r>
            <a:r>
              <a:rPr lang="en-US" dirty="0">
                <a:effectLst/>
              </a:rPr>
              <a:t> Students who are enrolled less than half-time (less than 6 credits for undergraduate/professional students and less than 5 credits for graduate students) are not able to include room/board and miscellaneous expenses in their financial aid budget and are not eligible to receive federal direct loans or SEOG grant.</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6</a:t>
            </a:fld>
            <a:endParaRPr lang="en-US" dirty="0"/>
          </a:p>
        </p:txBody>
      </p:sp>
    </p:spTree>
    <p:extLst>
      <p:ext uri="{BB962C8B-B14F-4D97-AF65-F5344CB8AC3E}">
        <p14:creationId xmlns:p14="http://schemas.microsoft.com/office/powerpoint/2010/main" val="427191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If you start to feel overwhelmed, it’s important to step back and remember </a:t>
            </a:r>
          </a:p>
          <a:p>
            <a:pPr algn="ctr"/>
            <a:r>
              <a:rPr lang="en-US" dirty="0"/>
              <a:t>the BIG PICTURE:</a:t>
            </a:r>
          </a:p>
          <a:p>
            <a:endParaRPr lang="en-US" dirty="0"/>
          </a:p>
          <a:p>
            <a:r>
              <a:rPr lang="en-US" dirty="0"/>
              <a:t>FAFSA:	Your application for Federal Aid</a:t>
            </a:r>
          </a:p>
          <a:p>
            <a:r>
              <a:rPr lang="en-US" dirty="0"/>
              <a:t>	Includes:  loans, grants, work study and some scholarships</a:t>
            </a:r>
          </a:p>
          <a:p>
            <a:endParaRPr lang="en-US" dirty="0"/>
          </a:p>
          <a:p>
            <a:r>
              <a:rPr lang="en-US" dirty="0"/>
              <a:t>SAR:	Student Aid Report	</a:t>
            </a:r>
          </a:p>
          <a:p>
            <a:r>
              <a:rPr lang="en-US" dirty="0"/>
              <a:t>	The document you receive after completing the FAFSA</a:t>
            </a:r>
          </a:p>
          <a:p>
            <a:endParaRPr lang="en-US" dirty="0"/>
          </a:p>
          <a:p>
            <a:r>
              <a:rPr lang="en-US" dirty="0"/>
              <a:t>NET PRICE:	It’s important to review the overall cost of attendance to know what </a:t>
            </a:r>
          </a:p>
          <a:p>
            <a:r>
              <a:rPr lang="en-US" dirty="0"/>
              <a:t>	you will owe.</a:t>
            </a: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7</a:t>
            </a:fld>
            <a:endParaRPr lang="en-US" dirty="0"/>
          </a:p>
        </p:txBody>
      </p:sp>
    </p:spTree>
    <p:extLst>
      <p:ext uri="{BB962C8B-B14F-4D97-AF65-F5344CB8AC3E}">
        <p14:creationId xmlns:p14="http://schemas.microsoft.com/office/powerpoint/2010/main" val="328916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 Aid Report:  SAR</a:t>
            </a:r>
            <a:endParaRPr lang="en-US" dirty="0"/>
          </a:p>
          <a:p>
            <a:pPr marL="628650" lvl="1" indent="-171450">
              <a:buFont typeface="Arial" panose="020B0604020202020204" pitchFamily="34" charset="0"/>
              <a:buChar char="•"/>
            </a:pPr>
            <a:r>
              <a:rPr lang="en-US" dirty="0"/>
              <a:t>A multi-page document that summarizes information provided on the FAFSA</a:t>
            </a:r>
          </a:p>
          <a:p>
            <a:pPr marL="628650" lvl="1" indent="-171450">
              <a:buFont typeface="Arial" panose="020B0604020202020204" pitchFamily="34" charset="0"/>
              <a:buChar char="•"/>
            </a:pPr>
            <a:r>
              <a:rPr lang="en-US" dirty="0"/>
              <a:t>Provides EFC, date FAFSA was received and date processed</a:t>
            </a:r>
          </a:p>
          <a:p>
            <a:pPr marL="628650" lvl="1" indent="-171450">
              <a:buFont typeface="Arial" panose="020B0604020202020204" pitchFamily="34" charset="0"/>
              <a:buChar char="•"/>
            </a:pPr>
            <a:r>
              <a:rPr lang="en-US" dirty="0"/>
              <a:t>Includes estimated eligibility for federal loans and grants</a:t>
            </a:r>
          </a:p>
          <a:p>
            <a:pPr marL="628650" lvl="1" indent="-171450">
              <a:buFont typeface="Arial" panose="020B0604020202020204" pitchFamily="34" charset="0"/>
              <a:buChar char="•"/>
            </a:pPr>
            <a:r>
              <a:rPr lang="en-US" dirty="0"/>
              <a:t>If you provide a valid e-mail address on the FAFSA, you will receive an e-mail with instructions on how to access the online copy of the SAR.  </a:t>
            </a:r>
          </a:p>
          <a:p>
            <a:pPr marL="628650" lvl="1" indent="-171450">
              <a:buFont typeface="Arial" panose="020B0604020202020204" pitchFamily="34" charset="0"/>
              <a:buChar char="•"/>
            </a:pPr>
            <a:r>
              <a:rPr lang="en-US" dirty="0"/>
              <a:t>You should typically be able to access your SAR within 2 weeks of filing the FAFSA</a:t>
            </a:r>
          </a:p>
          <a:p>
            <a:r>
              <a:rPr lang="en-US" b="1" dirty="0"/>
              <a:t>Review information to be sure it’s correct! </a:t>
            </a:r>
          </a:p>
          <a:p>
            <a:pPr marL="628650" lvl="1" indent="-171450">
              <a:buFont typeface="Arial" panose="020B0604020202020204" pitchFamily="34" charset="0"/>
              <a:buChar char="•"/>
            </a:pPr>
            <a:r>
              <a:rPr lang="en-US" dirty="0"/>
              <a:t>Use checklist function in “WHAT YOU MUST DO NOW” section to make sure any issues are resolved.</a:t>
            </a:r>
          </a:p>
          <a:p>
            <a:pPr marL="628650" lvl="1" indent="-171450">
              <a:buFont typeface="Arial" panose="020B0604020202020204" pitchFamily="34" charset="0"/>
              <a:buChar char="•"/>
            </a:pPr>
            <a:r>
              <a:rPr lang="en-US" dirty="0"/>
              <a:t>If no changes are needed – keep the SAR for your records</a:t>
            </a:r>
          </a:p>
          <a:p>
            <a:pPr marL="628650" lvl="1" indent="-171450">
              <a:buFont typeface="Arial" panose="020B0604020202020204" pitchFamily="34" charset="0"/>
              <a:buChar char="•"/>
            </a:pPr>
            <a:r>
              <a:rPr lang="en-US" dirty="0"/>
              <a:t>SAR is also available by logging in to View your Student Aid Report </a:t>
            </a:r>
          </a:p>
          <a:p>
            <a:endParaRPr lang="en-US" dirty="0"/>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8</a:t>
            </a:fld>
            <a:endParaRPr lang="en-US" dirty="0"/>
          </a:p>
        </p:txBody>
      </p:sp>
    </p:spTree>
    <p:extLst>
      <p:ext uri="{BB962C8B-B14F-4D97-AF65-F5344CB8AC3E}">
        <p14:creationId xmlns:p14="http://schemas.microsoft.com/office/powerpoint/2010/main" val="335039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fill out the FAFSA – it is possible to make mistakes and enter something incorrectly.  </a:t>
            </a:r>
          </a:p>
          <a:p>
            <a:endParaRPr lang="en-US" dirty="0"/>
          </a:p>
          <a:p>
            <a:r>
              <a:rPr lang="en-US" dirty="0"/>
              <a:t>By going to FAFSA.GOV you can log using your FSA ID and on the “MY FAFSA” page, select “MAKE FAFSA CORRECTIONS”.</a:t>
            </a:r>
          </a:p>
          <a:p>
            <a:endParaRPr lang="en-US" dirty="0"/>
          </a:p>
          <a:p>
            <a:r>
              <a:rPr lang="en-US" dirty="0"/>
              <a:t>Next you create a SAVE key, update/correct the information and submit it for processing.  </a:t>
            </a:r>
          </a:p>
          <a:p>
            <a:endParaRPr lang="en-US" dirty="0"/>
          </a:p>
          <a:p>
            <a:r>
              <a:rPr lang="en-US" dirty="0"/>
              <a:t>You can also write the corrections on the paper version of the SAR, sign it and mail it to the address listed on the document – but this is really not the preferred or most expedient way to take care of making corrections.</a:t>
            </a:r>
          </a:p>
        </p:txBody>
      </p:sp>
      <p:sp>
        <p:nvSpPr>
          <p:cNvPr id="4" name="Header Placeholder 3"/>
          <p:cNvSpPr>
            <a:spLocks noGrp="1"/>
          </p:cNvSpPr>
          <p:nvPr>
            <p:ph type="hdr" sz="quarter"/>
          </p:nvPr>
        </p:nvSpPr>
        <p:spPr/>
        <p:txBody>
          <a:bodyPr/>
          <a:lstStyle/>
          <a:p>
            <a:pPr>
              <a:defRPr/>
            </a:pPr>
            <a:r>
              <a:rPr lang="en-US"/>
              <a:t>NDSU Financial Aid and Scholarships</a:t>
            </a:r>
            <a:endParaRPr lang="en-US" dirty="0"/>
          </a:p>
        </p:txBody>
      </p:sp>
      <p:sp>
        <p:nvSpPr>
          <p:cNvPr id="5" name="Footer Placeholder 4"/>
          <p:cNvSpPr>
            <a:spLocks noGrp="1"/>
          </p:cNvSpPr>
          <p:nvPr>
            <p:ph type="ftr" sz="quarter" idx="4"/>
          </p:nvPr>
        </p:nvSpPr>
        <p:spPr/>
        <p:txBody>
          <a:bodyPr/>
          <a:lstStyle/>
          <a:p>
            <a:pPr>
              <a:defRPr/>
            </a:pPr>
            <a:r>
              <a:rPr lang="en-US" dirty="0"/>
              <a:t>FA Basics 2022-23</a:t>
            </a:r>
          </a:p>
        </p:txBody>
      </p:sp>
      <p:sp>
        <p:nvSpPr>
          <p:cNvPr id="6" name="Slide Number Placeholder 5"/>
          <p:cNvSpPr>
            <a:spLocks noGrp="1"/>
          </p:cNvSpPr>
          <p:nvPr>
            <p:ph type="sldNum" sz="quarter" idx="5"/>
          </p:nvPr>
        </p:nvSpPr>
        <p:spPr/>
        <p:txBody>
          <a:bodyPr/>
          <a:lstStyle/>
          <a:p>
            <a:pPr>
              <a:defRPr/>
            </a:pPr>
            <a:fld id="{350C212B-7047-4AD6-9536-BF2959699ECA}" type="slidenum">
              <a:rPr lang="en-US" smtClean="0"/>
              <a:pPr>
                <a:defRPr/>
              </a:pPr>
              <a:t>9</a:t>
            </a:fld>
            <a:endParaRPr lang="en-US" dirty="0"/>
          </a:p>
        </p:txBody>
      </p:sp>
    </p:spTree>
    <p:extLst>
      <p:ext uri="{BB962C8B-B14F-4D97-AF65-F5344CB8AC3E}">
        <p14:creationId xmlns:p14="http://schemas.microsoft.com/office/powerpoint/2010/main" val="609849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417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C66801-8894-4F48-AD9E-EDFB613191CA}" type="slidenum">
              <a:rPr lang="en-US"/>
              <a:pPr>
                <a:defRPr/>
              </a:pPr>
              <a:t>‹#›</a:t>
            </a:fld>
            <a:endParaRPr lang="en-US" dirty="0"/>
          </a:p>
        </p:txBody>
      </p:sp>
    </p:spTree>
    <p:extLst>
      <p:ext uri="{BB962C8B-B14F-4D97-AF65-F5344CB8AC3E}">
        <p14:creationId xmlns:p14="http://schemas.microsoft.com/office/powerpoint/2010/main" val="321316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2F3C1F-99C4-4F0A-BF60-63F65854AEAB}" type="slidenum">
              <a:rPr lang="en-US"/>
              <a:pPr>
                <a:defRPr/>
              </a:pPr>
              <a:t>‹#›</a:t>
            </a:fld>
            <a:endParaRPr lang="en-US" dirty="0"/>
          </a:p>
        </p:txBody>
      </p:sp>
    </p:spTree>
    <p:extLst>
      <p:ext uri="{BB962C8B-B14F-4D97-AF65-F5344CB8AC3E}">
        <p14:creationId xmlns:p14="http://schemas.microsoft.com/office/powerpoint/2010/main" val="2653729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A293FA-E4C0-4156-B823-B814FCD36DA0}" type="slidenum">
              <a:rPr lang="en-US"/>
              <a:pPr>
                <a:defRPr/>
              </a:pPr>
              <a:t>‹#›</a:t>
            </a:fld>
            <a:endParaRPr lang="en-US" dirty="0"/>
          </a:p>
        </p:txBody>
      </p:sp>
    </p:spTree>
    <p:extLst>
      <p:ext uri="{BB962C8B-B14F-4D97-AF65-F5344CB8AC3E}">
        <p14:creationId xmlns:p14="http://schemas.microsoft.com/office/powerpoint/2010/main" val="4137502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10B930-8A34-4F66-A59B-11A7563A104F}" type="slidenum">
              <a:rPr lang="en-US"/>
              <a:pPr>
                <a:defRPr/>
              </a:pPr>
              <a:t>‹#›</a:t>
            </a:fld>
            <a:endParaRPr lang="en-US" dirty="0"/>
          </a:p>
        </p:txBody>
      </p:sp>
    </p:spTree>
    <p:extLst>
      <p:ext uri="{BB962C8B-B14F-4D97-AF65-F5344CB8AC3E}">
        <p14:creationId xmlns:p14="http://schemas.microsoft.com/office/powerpoint/2010/main" val="3563972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F4B987-738B-4E6D-881D-867D08FADE3A}" type="slidenum">
              <a:rPr lang="en-US"/>
              <a:pPr>
                <a:defRPr/>
              </a:pPr>
              <a:t>‹#›</a:t>
            </a:fld>
            <a:endParaRPr lang="en-US" dirty="0"/>
          </a:p>
        </p:txBody>
      </p:sp>
    </p:spTree>
    <p:extLst>
      <p:ext uri="{BB962C8B-B14F-4D97-AF65-F5344CB8AC3E}">
        <p14:creationId xmlns:p14="http://schemas.microsoft.com/office/powerpoint/2010/main" val="4198283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29AF11-F809-4376-91DA-BC0D157613FC}" type="slidenum">
              <a:rPr lang="en-US"/>
              <a:pPr>
                <a:defRPr/>
              </a:pPr>
              <a:t>‹#›</a:t>
            </a:fld>
            <a:endParaRPr lang="en-US" dirty="0"/>
          </a:p>
        </p:txBody>
      </p:sp>
    </p:spTree>
    <p:extLst>
      <p:ext uri="{BB962C8B-B14F-4D97-AF65-F5344CB8AC3E}">
        <p14:creationId xmlns:p14="http://schemas.microsoft.com/office/powerpoint/2010/main" val="269006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7B609AF-1075-4FCD-80F7-FFBAA1BA71E4}" type="slidenum">
              <a:rPr lang="en-US"/>
              <a:pPr>
                <a:defRPr/>
              </a:pPr>
              <a:t>‹#›</a:t>
            </a:fld>
            <a:endParaRPr lang="en-US" dirty="0"/>
          </a:p>
        </p:txBody>
      </p:sp>
    </p:spTree>
    <p:extLst>
      <p:ext uri="{BB962C8B-B14F-4D97-AF65-F5344CB8AC3E}">
        <p14:creationId xmlns:p14="http://schemas.microsoft.com/office/powerpoint/2010/main" val="2859276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4E84C7F-A48E-4C7F-8116-5CF73E4CA338}" type="slidenum">
              <a:rPr lang="en-US"/>
              <a:pPr>
                <a:defRPr/>
              </a:pPr>
              <a:t>‹#›</a:t>
            </a:fld>
            <a:endParaRPr lang="en-US" dirty="0"/>
          </a:p>
        </p:txBody>
      </p:sp>
    </p:spTree>
    <p:extLst>
      <p:ext uri="{BB962C8B-B14F-4D97-AF65-F5344CB8AC3E}">
        <p14:creationId xmlns:p14="http://schemas.microsoft.com/office/powerpoint/2010/main" val="73822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D265469-3447-40CF-BAEC-8936D95CF286}" type="slidenum">
              <a:rPr lang="en-US"/>
              <a:pPr>
                <a:defRPr/>
              </a:pPr>
              <a:t>‹#›</a:t>
            </a:fld>
            <a:endParaRPr lang="en-US" dirty="0"/>
          </a:p>
        </p:txBody>
      </p:sp>
    </p:spTree>
    <p:extLst>
      <p:ext uri="{BB962C8B-B14F-4D97-AF65-F5344CB8AC3E}">
        <p14:creationId xmlns:p14="http://schemas.microsoft.com/office/powerpoint/2010/main" val="2887046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53384E-CB29-4150-B2BC-CC88999CE166}" type="slidenum">
              <a:rPr lang="en-US"/>
              <a:pPr>
                <a:defRPr/>
              </a:pPr>
              <a:t>‹#›</a:t>
            </a:fld>
            <a:endParaRPr lang="en-US" dirty="0"/>
          </a:p>
        </p:txBody>
      </p:sp>
    </p:spTree>
    <p:extLst>
      <p:ext uri="{BB962C8B-B14F-4D97-AF65-F5344CB8AC3E}">
        <p14:creationId xmlns:p14="http://schemas.microsoft.com/office/powerpoint/2010/main" val="199590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950DBA1-C0A5-426C-B245-C3FE22AC3330}" type="slidenum">
              <a:rPr lang="en-US"/>
              <a:pPr>
                <a:defRPr/>
              </a:pPr>
              <a:t>‹#›</a:t>
            </a:fld>
            <a:endParaRPr lang="en-US" dirty="0"/>
          </a:p>
        </p:txBody>
      </p:sp>
    </p:spTree>
    <p:extLst>
      <p:ext uri="{BB962C8B-B14F-4D97-AF65-F5344CB8AC3E}">
        <p14:creationId xmlns:p14="http://schemas.microsoft.com/office/powerpoint/2010/main" val="4273668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8A1EDBB1-A33E-4AE5-B366-B683502B8278}" type="slidenum">
              <a:rPr lang="en-US"/>
              <a:pPr>
                <a:defRPr/>
              </a:pPr>
              <a:t>‹#›</a:t>
            </a:fld>
            <a:endParaRPr lang="en-US" dirty="0"/>
          </a:p>
        </p:txBody>
      </p:sp>
      <p:pic>
        <p:nvPicPr>
          <p:cNvPr id="1031" name="Picture 15" descr="green.template_graphics2.wm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vanndigital.com/portfolio/editorial-rich-kids-get-more-financial-aid-in-college-than-poor-ki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hoice.fastproducts.org/FastChoice/home/299700"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vanndigital.com/portfolio/editorial-rich-kids-get-more-financial-aid-in-college-than-poor-kid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ndsu.financialaid.@nd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0" y="717630"/>
            <a:ext cx="9144000" cy="5208607"/>
          </a:xfrm>
        </p:spPr>
        <p:txBody>
          <a:bodyPr>
            <a:noAutofit/>
          </a:bodyPr>
          <a:lstStyle/>
          <a:p>
            <a:pPr>
              <a:spcBef>
                <a:spcPts val="0"/>
              </a:spcBef>
              <a:spcAft>
                <a:spcPts val="1800"/>
              </a:spcAft>
              <a:defRPr/>
            </a:pPr>
            <a:r>
              <a:rPr lang="en-US" b="1" dirty="0">
                <a:solidFill>
                  <a:srgbClr val="FFC830"/>
                </a:solidFill>
                <a:latin typeface="Arial Black" panose="020B0A04020102020204" pitchFamily="34" charset="0"/>
              </a:rPr>
              <a:t>Welcome to the</a:t>
            </a:r>
            <a:endParaRPr lang="en-US" b="1" dirty="0">
              <a:ln>
                <a:solidFill>
                  <a:sysClr val="windowText" lastClr="000000"/>
                </a:solidFill>
              </a:ln>
              <a:solidFill>
                <a:srgbClr val="FFC83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eaLnBrk="1" hangingPunct="1">
              <a:defRPr/>
            </a:pPr>
            <a:endParaRPr lang="en-US" sz="800" b="1" dirty="0">
              <a:ln>
                <a:solidFill>
                  <a:sysClr val="windowText" lastClr="000000"/>
                </a:solidFill>
              </a:ln>
              <a:solidFill>
                <a:schemeClr val="bg1"/>
              </a:solidFill>
              <a:effectLst>
                <a:outerShdw blurRad="38100" dist="38100" dir="2700000" algn="tl">
                  <a:srgbClr val="000000">
                    <a:alpha val="43137"/>
                  </a:srgbClr>
                </a:outerShdw>
              </a:effectLst>
              <a:latin typeface="Britannic Bold" pitchFamily="34" charset="0"/>
            </a:endParaRPr>
          </a:p>
          <a:p>
            <a:pPr eaLnBrk="1" hangingPunct="1">
              <a:spcBef>
                <a:spcPts val="0"/>
              </a:spcBef>
              <a:spcAft>
                <a:spcPts val="1200"/>
              </a:spcAft>
              <a:defRPr/>
            </a:pPr>
            <a:r>
              <a:rPr lang="en-US" sz="6600" b="1" dirty="0">
                <a:ln>
                  <a:solidFill>
                    <a:sysClr val="windowText" lastClr="000000"/>
                  </a:solidFill>
                </a:ln>
                <a:solidFill>
                  <a:schemeClr val="bg1"/>
                </a:solidFill>
                <a:effectLst>
                  <a:outerShdw blurRad="38100" dist="38100" dir="2700000" algn="tl">
                    <a:srgbClr val="000000">
                      <a:alpha val="43137"/>
                    </a:srgbClr>
                  </a:outerShdw>
                </a:effectLst>
                <a:latin typeface="Rockwell Condensed" panose="02060603050405020104" pitchFamily="18" charset="0"/>
                <a:cs typeface="Aharoni" panose="02010803020104030203" pitchFamily="2" charset="-79"/>
              </a:rPr>
              <a:t>Financial Aid Basics   </a:t>
            </a:r>
          </a:p>
          <a:p>
            <a:pPr eaLnBrk="1" hangingPunct="1">
              <a:spcBef>
                <a:spcPts val="0"/>
              </a:spcBef>
              <a:spcAft>
                <a:spcPts val="1200"/>
              </a:spcAft>
              <a:defRPr/>
            </a:pPr>
            <a:r>
              <a:rPr lang="en-US" sz="6600" b="1" dirty="0">
                <a:ln>
                  <a:solidFill>
                    <a:sysClr val="windowText" lastClr="000000"/>
                  </a:solidFill>
                </a:ln>
                <a:solidFill>
                  <a:schemeClr val="bg1"/>
                </a:solidFill>
                <a:effectLst>
                  <a:outerShdw blurRad="38100" dist="38100" dir="2700000" algn="tl">
                    <a:srgbClr val="000000">
                      <a:alpha val="43137"/>
                    </a:srgbClr>
                  </a:outerShdw>
                </a:effectLst>
                <a:latin typeface="Rockwell Condensed" panose="02060603050405020104" pitchFamily="18" charset="0"/>
                <a:cs typeface="Aharoni" panose="02010803020104030203" pitchFamily="2" charset="-79"/>
              </a:rPr>
              <a:t>- OVERVIEW -  </a:t>
            </a:r>
            <a:br>
              <a:rPr lang="en-US" sz="6600" b="1" dirty="0">
                <a:ln>
                  <a:solidFill>
                    <a:sysClr val="windowText" lastClr="000000"/>
                  </a:solidFill>
                </a:ln>
                <a:solidFill>
                  <a:schemeClr val="bg1"/>
                </a:solidFill>
                <a:effectLst>
                  <a:outerShdw blurRad="38100" dist="38100" dir="2700000" algn="tl">
                    <a:srgbClr val="000000">
                      <a:alpha val="43137"/>
                    </a:srgbClr>
                  </a:outerShdw>
                </a:effectLst>
                <a:latin typeface="Rockwell Condensed" panose="02060603050405020104" pitchFamily="18" charset="0"/>
                <a:cs typeface="Aharoni" panose="02010803020104030203" pitchFamily="2" charset="-79"/>
              </a:rPr>
            </a:br>
            <a:r>
              <a:rPr lang="en-US" b="1" dirty="0">
                <a:ln>
                  <a:solidFill>
                    <a:sysClr val="windowText" lastClr="000000"/>
                  </a:solidFill>
                </a:ln>
                <a:solidFill>
                  <a:schemeClr val="bg1"/>
                </a:solidFill>
                <a:effectLst>
                  <a:outerShdw blurRad="38100" dist="38100" dir="2700000" algn="tl">
                    <a:srgbClr val="000000">
                      <a:alpha val="43137"/>
                    </a:srgbClr>
                  </a:outerShdw>
                </a:effectLst>
                <a:latin typeface="Rockwell Condensed" panose="02060603050405020104" pitchFamily="18" charset="0"/>
                <a:cs typeface="Aharoni" panose="02010803020104030203" pitchFamily="2" charset="-79"/>
              </a:rPr>
              <a:t>An Orientation to Financial Aid</a:t>
            </a:r>
          </a:p>
          <a:p>
            <a:pPr>
              <a:defRPr/>
            </a:pPr>
            <a:endParaRPr lang="en-US" sz="1800" b="1" dirty="0">
              <a:solidFill>
                <a:srgbClr val="FFD937"/>
              </a:solidFill>
              <a:latin typeface="Arial Black" panose="020B0A04020102020204" pitchFamily="34" charset="0"/>
            </a:endParaRPr>
          </a:p>
          <a:p>
            <a:pPr>
              <a:defRPr/>
            </a:pPr>
            <a:r>
              <a:rPr lang="en-US" sz="2000" b="1" dirty="0">
                <a:solidFill>
                  <a:srgbClr val="FFC000"/>
                </a:solidFill>
                <a:latin typeface="Arial Black" panose="020B0A04020102020204" pitchFamily="34" charset="0"/>
              </a:rPr>
              <a:t>Financial Aid and Scholarships</a:t>
            </a:r>
          </a:p>
          <a:p>
            <a:pPr>
              <a:defRPr/>
            </a:pPr>
            <a:r>
              <a:rPr lang="en-US" sz="1800" b="1" dirty="0">
                <a:solidFill>
                  <a:srgbClr val="FFC000"/>
                </a:solidFill>
                <a:latin typeface="Arial Black" panose="020B0A04020102020204" pitchFamily="34" charset="0"/>
              </a:rPr>
              <a:t>2022-2023</a:t>
            </a:r>
            <a:endParaRPr lang="en-US" sz="1720" dirty="0">
              <a:ln>
                <a:solidFill>
                  <a:sysClr val="windowText" lastClr="000000"/>
                </a:solidFill>
              </a:ln>
              <a:solidFill>
                <a:srgbClr val="FFC000"/>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1"/>
            <a:ext cx="8428739" cy="723899"/>
          </a:xfrm>
        </p:spPr>
        <p:txBody>
          <a:bodyPr/>
          <a:lstStyle/>
          <a:p>
            <a:r>
              <a:rPr lang="en-US" sz="4000" dirty="0">
                <a:solidFill>
                  <a:srgbClr val="FFC830"/>
                </a:solidFill>
                <a:latin typeface="Rockwell" panose="02060603020205020403" pitchFamily="18" charset="0"/>
              </a:rPr>
              <a:t>Financial Aid Award Offer</a:t>
            </a:r>
          </a:p>
        </p:txBody>
      </p:sp>
      <p:sp>
        <p:nvSpPr>
          <p:cNvPr id="4" name="Text Placeholder 3"/>
          <p:cNvSpPr>
            <a:spLocks noGrp="1"/>
          </p:cNvSpPr>
          <p:nvPr>
            <p:ph type="body" sz="half" idx="2"/>
          </p:nvPr>
        </p:nvSpPr>
        <p:spPr>
          <a:xfrm>
            <a:off x="549393" y="1354266"/>
            <a:ext cx="3837256" cy="4466894"/>
          </a:xfrm>
        </p:spPr>
        <p:txBody>
          <a:bodyPr/>
          <a:lstStyle/>
          <a:p>
            <a:pPr marL="342900" indent="-342900">
              <a:spcBef>
                <a:spcPts val="0"/>
              </a:spcBef>
              <a:spcAft>
                <a:spcPts val="1200"/>
              </a:spcAft>
              <a:buFont typeface="Arial" panose="020B0604020202020204" pitchFamily="34" charset="0"/>
              <a:buChar char="•"/>
            </a:pPr>
            <a:r>
              <a:rPr lang="en-US" sz="2000" b="1" dirty="0"/>
              <a:t>If you (student) completed a FAFSA, you can anticipate receiving an AWARD OFFER letter similar to this one.  </a:t>
            </a:r>
          </a:p>
          <a:p>
            <a:pPr marL="342900" indent="-342900">
              <a:spcBef>
                <a:spcPts val="0"/>
              </a:spcBef>
              <a:spcAft>
                <a:spcPts val="1200"/>
              </a:spcAft>
              <a:buFont typeface="Arial" panose="020B0604020202020204" pitchFamily="34" charset="0"/>
              <a:buChar char="•"/>
            </a:pPr>
            <a:r>
              <a:rPr lang="en-US" sz="2000" b="1" dirty="0"/>
              <a:t>At NDSU, the current information is also available to the student in  Campus Connection</a:t>
            </a:r>
          </a:p>
          <a:p>
            <a:pPr marL="342900" indent="-342900">
              <a:spcBef>
                <a:spcPts val="0"/>
              </a:spcBef>
              <a:spcAft>
                <a:spcPts val="1200"/>
              </a:spcAft>
              <a:buFont typeface="Arial" panose="020B0604020202020204" pitchFamily="34" charset="0"/>
              <a:buChar char="•"/>
            </a:pPr>
            <a:r>
              <a:rPr lang="en-US" sz="2000" b="1" dirty="0"/>
              <a:t>If you (student) did not complete a FAFSA, you can use the online link to locate the estimated cost of attendance. </a:t>
            </a:r>
          </a:p>
        </p:txBody>
      </p:sp>
      <p:sp>
        <p:nvSpPr>
          <p:cNvPr id="5" name="Slide Number Placeholder 4"/>
          <p:cNvSpPr>
            <a:spLocks noGrp="1"/>
          </p:cNvSpPr>
          <p:nvPr>
            <p:ph type="sldNum" sz="quarter" idx="12"/>
          </p:nvPr>
        </p:nvSpPr>
        <p:spPr/>
        <p:txBody>
          <a:bodyPr/>
          <a:lstStyle/>
          <a:p>
            <a:pPr>
              <a:defRPr/>
            </a:pPr>
            <a:fld id="{D950DBA1-C0A5-426C-B245-C3FE22AC3330}" type="slidenum">
              <a:rPr lang="en-US" smtClean="0"/>
              <a:pPr>
                <a:defRPr/>
              </a:pPr>
              <a:t>10</a:t>
            </a:fld>
            <a:endParaRPr lang="en-US" dirty="0"/>
          </a:p>
        </p:txBody>
      </p:sp>
      <p:pic>
        <p:nvPicPr>
          <p:cNvPr id="7" name="Picture 6">
            <a:extLst>
              <a:ext uri="{FF2B5EF4-FFF2-40B4-BE49-F238E27FC236}">
                <a16:creationId xmlns:a16="http://schemas.microsoft.com/office/drawing/2014/main" id="{DE18FF29-A374-4BDB-B4C7-CB50DFD1A4A5}"/>
              </a:ext>
            </a:extLst>
          </p:cNvPr>
          <p:cNvPicPr>
            <a:picLocks noChangeAspect="1"/>
          </p:cNvPicPr>
          <p:nvPr/>
        </p:nvPicPr>
        <p:blipFill>
          <a:blip r:embed="rId3"/>
          <a:stretch>
            <a:fillRect/>
          </a:stretch>
        </p:blipFill>
        <p:spPr>
          <a:xfrm>
            <a:off x="4731108" y="1206426"/>
            <a:ext cx="3863499" cy="4614734"/>
          </a:xfrm>
          <a:prstGeom prst="rect">
            <a:avLst/>
          </a:prstGeom>
        </p:spPr>
      </p:pic>
      <p:sp>
        <p:nvSpPr>
          <p:cNvPr id="6" name="TextBox 5"/>
          <p:cNvSpPr txBox="1"/>
          <p:nvPr/>
        </p:nvSpPr>
        <p:spPr>
          <a:xfrm>
            <a:off x="5886820" y="1554321"/>
            <a:ext cx="1552073" cy="400110"/>
          </a:xfrm>
          <a:prstGeom prst="rect">
            <a:avLst/>
          </a:prstGeom>
          <a:noFill/>
        </p:spPr>
        <p:txBody>
          <a:bodyPr wrap="square" rtlCol="0">
            <a:spAutoFit/>
          </a:bodyPr>
          <a:lstStyle/>
          <a:p>
            <a:pPr algn="ctr"/>
            <a:r>
              <a:rPr lang="en-US" sz="2000" dirty="0">
                <a:solidFill>
                  <a:srgbClr val="FF0000"/>
                </a:solidFill>
                <a:latin typeface="Arial Black" panose="020B0A04020102020204" pitchFamily="34" charset="0"/>
              </a:rPr>
              <a:t>EXAMPLE</a:t>
            </a:r>
          </a:p>
        </p:txBody>
      </p:sp>
      <p:sp>
        <p:nvSpPr>
          <p:cNvPr id="8" name="Rectangle 7">
            <a:extLst>
              <a:ext uri="{FF2B5EF4-FFF2-40B4-BE49-F238E27FC236}">
                <a16:creationId xmlns:a16="http://schemas.microsoft.com/office/drawing/2014/main" id="{F3601C17-79F4-4170-8612-651C7A23AED6}"/>
              </a:ext>
            </a:extLst>
          </p:cNvPr>
          <p:cNvSpPr/>
          <p:nvPr/>
        </p:nvSpPr>
        <p:spPr>
          <a:xfrm>
            <a:off x="342900" y="6157171"/>
            <a:ext cx="8470900" cy="430887"/>
          </a:xfrm>
          <a:prstGeom prst="rect">
            <a:avLst/>
          </a:prstGeom>
          <a:solidFill>
            <a:schemeClr val="tx1"/>
          </a:solidFill>
        </p:spPr>
        <p:txBody>
          <a:bodyPr wrap="square">
            <a:spAutoFit/>
          </a:bodyPr>
          <a:lstStyle/>
          <a:p>
            <a:pPr algn="ctr"/>
            <a:r>
              <a:rPr lang="en-US" sz="2200" b="1" dirty="0">
                <a:solidFill>
                  <a:srgbClr val="FFCF01"/>
                </a:solidFill>
              </a:rPr>
              <a:t>https://www.ndsu.edu/onestop/finaid/cost/</a:t>
            </a:r>
          </a:p>
        </p:txBody>
      </p:sp>
    </p:spTree>
    <p:extLst>
      <p:ext uri="{BB962C8B-B14F-4D97-AF65-F5344CB8AC3E}">
        <p14:creationId xmlns:p14="http://schemas.microsoft.com/office/powerpoint/2010/main" val="156389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6DA1A8-AB0A-4917-9798-C8F719B9E615}"/>
              </a:ext>
            </a:extLst>
          </p:cNvPr>
          <p:cNvSpPr>
            <a:spLocks noGrp="1"/>
          </p:cNvSpPr>
          <p:nvPr>
            <p:ph type="title"/>
          </p:nvPr>
        </p:nvSpPr>
        <p:spPr>
          <a:xfrm>
            <a:off x="0" y="0"/>
            <a:ext cx="9144000" cy="6565899"/>
          </a:xfrm>
        </p:spPr>
        <p:txBody>
          <a:bodyPr/>
          <a:lstStyle/>
          <a:p>
            <a:r>
              <a:rPr lang="en-US" sz="4000" b="1" dirty="0">
                <a:solidFill>
                  <a:schemeClr val="bg1"/>
                </a:solidFill>
                <a:latin typeface="Rockwell" panose="02060603020205020403" pitchFamily="18" charset="0"/>
              </a:rPr>
              <a:t>PLAN AHEAD …</a:t>
            </a:r>
            <a:br>
              <a:rPr lang="en-US" sz="4000" b="1" dirty="0">
                <a:solidFill>
                  <a:schemeClr val="bg1"/>
                </a:solidFill>
                <a:latin typeface="Rockwell" panose="02060603020205020403" pitchFamily="18" charset="0"/>
              </a:rPr>
            </a:br>
            <a:br>
              <a:rPr lang="en-US" sz="40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1000" b="1" dirty="0">
                <a:solidFill>
                  <a:schemeClr val="bg1"/>
                </a:solidFill>
                <a:latin typeface="Rockwell" panose="02060603020205020403" pitchFamily="18" charset="0"/>
              </a:rPr>
            </a:br>
            <a:br>
              <a:rPr lang="en-US" sz="1600" b="1" dirty="0">
                <a:solidFill>
                  <a:schemeClr val="bg1"/>
                </a:solidFill>
                <a:latin typeface="Rockwell" panose="02060603020205020403" pitchFamily="18" charset="0"/>
              </a:rPr>
            </a:br>
            <a:r>
              <a:rPr lang="en-US" sz="4000" b="1" dirty="0">
                <a:latin typeface="Rockwell" panose="02060603020205020403" pitchFamily="18" charset="0"/>
              </a:rPr>
              <a:t>KNOW WHAT YOU OWE</a:t>
            </a:r>
            <a:br>
              <a:rPr lang="en-US" sz="4000" b="1" dirty="0">
                <a:latin typeface="Rockwell" panose="02060603020205020403" pitchFamily="18" charset="0"/>
              </a:rPr>
            </a:br>
            <a:r>
              <a:rPr lang="en-US" sz="4000" b="1" i="1" u="sng" dirty="0">
                <a:latin typeface="Rockwell" panose="02060603020205020403" pitchFamily="18" charset="0"/>
              </a:rPr>
              <a:t>BEFORE</a:t>
            </a:r>
            <a:r>
              <a:rPr lang="en-US" sz="4000" b="1" dirty="0">
                <a:latin typeface="Rockwell" panose="02060603020205020403" pitchFamily="18" charset="0"/>
              </a:rPr>
              <a:t>  YOU GO!</a:t>
            </a:r>
          </a:p>
        </p:txBody>
      </p:sp>
      <p:sp>
        <p:nvSpPr>
          <p:cNvPr id="5" name="Slide Number Placeholder 4">
            <a:extLst>
              <a:ext uri="{FF2B5EF4-FFF2-40B4-BE49-F238E27FC236}">
                <a16:creationId xmlns:a16="http://schemas.microsoft.com/office/drawing/2014/main" id="{D5DDA4E7-158B-4E5A-BAE0-06C21106EC94}"/>
              </a:ext>
            </a:extLst>
          </p:cNvPr>
          <p:cNvSpPr>
            <a:spLocks noGrp="1"/>
          </p:cNvSpPr>
          <p:nvPr>
            <p:ph type="sldNum" sz="quarter" idx="12"/>
          </p:nvPr>
        </p:nvSpPr>
        <p:spPr/>
        <p:txBody>
          <a:bodyPr/>
          <a:lstStyle/>
          <a:p>
            <a:pPr>
              <a:defRPr/>
            </a:pPr>
            <a:fld id="{D950DBA1-C0A5-426C-B245-C3FE22AC3330}" type="slidenum">
              <a:rPr lang="en-US" smtClean="0"/>
              <a:pPr>
                <a:defRPr/>
              </a:pPr>
              <a:t>11</a:t>
            </a:fld>
            <a:endParaRPr lang="en-US" dirty="0"/>
          </a:p>
        </p:txBody>
      </p:sp>
      <p:pic>
        <p:nvPicPr>
          <p:cNvPr id="9" name="Picture 8">
            <a:extLst>
              <a:ext uri="{FF2B5EF4-FFF2-40B4-BE49-F238E27FC236}">
                <a16:creationId xmlns:a16="http://schemas.microsoft.com/office/drawing/2014/main" id="{A3A1956D-936E-45A1-A7F2-86FC5840F3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64581" y="2026295"/>
            <a:ext cx="2614837" cy="1877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71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35628"/>
            <a:ext cx="9143999" cy="737861"/>
          </a:xfrm>
        </p:spPr>
        <p:txBody>
          <a:bodyPr/>
          <a:lstStyle/>
          <a:p>
            <a:r>
              <a:rPr lang="en-US" sz="4000" b="1" dirty="0">
                <a:solidFill>
                  <a:srgbClr val="FFC830"/>
                </a:solidFill>
                <a:latin typeface="Rockwell" panose="02060603020205020403" pitchFamily="18" charset="0"/>
              </a:rPr>
              <a:t>Estimate the Bill</a:t>
            </a:r>
          </a:p>
        </p:txBody>
      </p:sp>
      <p:sp>
        <p:nvSpPr>
          <p:cNvPr id="9" name="Rectangle 8">
            <a:extLst>
              <a:ext uri="{FF2B5EF4-FFF2-40B4-BE49-F238E27FC236}">
                <a16:creationId xmlns:a16="http://schemas.microsoft.com/office/drawing/2014/main" id="{0632AD32-6267-4C1F-BDC8-AE8F53F72A20}"/>
              </a:ext>
            </a:extLst>
          </p:cNvPr>
          <p:cNvSpPr/>
          <p:nvPr/>
        </p:nvSpPr>
        <p:spPr>
          <a:xfrm>
            <a:off x="4450011" y="3305890"/>
            <a:ext cx="243978" cy="246221"/>
          </a:xfrm>
          <a:prstGeom prst="rect">
            <a:avLst/>
          </a:prstGeom>
        </p:spPr>
        <p:txBody>
          <a:bodyPr wrap="none">
            <a:spAutoFit/>
          </a:bodyPr>
          <a:lstStyle/>
          <a:p>
            <a:r>
              <a:rPr lang="en-US" sz="1000" b="1" dirty="0">
                <a:solidFill>
                  <a:srgbClr val="000000"/>
                </a:solidFill>
                <a:latin typeface="Calibri" panose="020F0502020204030204" pitchFamily="34" charset="0"/>
              </a:rPr>
              <a:t>x</a:t>
            </a:r>
            <a:endParaRPr lang="en-US" dirty="0"/>
          </a:p>
        </p:txBody>
      </p:sp>
      <p:pic>
        <p:nvPicPr>
          <p:cNvPr id="4" name="Picture 3">
            <a:extLst>
              <a:ext uri="{FF2B5EF4-FFF2-40B4-BE49-F238E27FC236}">
                <a16:creationId xmlns:a16="http://schemas.microsoft.com/office/drawing/2014/main" id="{0FC3A3C8-51F4-4EC8-A9DB-C888A81983F6}"/>
              </a:ext>
            </a:extLst>
          </p:cNvPr>
          <p:cNvPicPr>
            <a:picLocks noChangeAspect="1"/>
          </p:cNvPicPr>
          <p:nvPr/>
        </p:nvPicPr>
        <p:blipFill>
          <a:blip r:embed="rId3"/>
          <a:stretch>
            <a:fillRect/>
          </a:stretch>
        </p:blipFill>
        <p:spPr>
          <a:xfrm>
            <a:off x="4263016" y="1137171"/>
            <a:ext cx="4674880" cy="554990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8BC062DF-AC0E-482F-A083-A3F486729C1E}"/>
              </a:ext>
            </a:extLst>
          </p:cNvPr>
          <p:cNvSpPr/>
          <p:nvPr/>
        </p:nvSpPr>
        <p:spPr>
          <a:xfrm>
            <a:off x="455083" y="1841500"/>
            <a:ext cx="3807933" cy="256540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Go to www.ndsu.edu </a:t>
            </a:r>
            <a:br>
              <a:rPr lang="en-US" dirty="0"/>
            </a:br>
            <a:r>
              <a:rPr lang="en-US" dirty="0"/>
              <a:t>search for: </a:t>
            </a:r>
            <a:br>
              <a:rPr lang="en-US" dirty="0"/>
            </a:br>
            <a:r>
              <a:rPr lang="en-US" b="1" dirty="0"/>
              <a:t>Budget Calculator Worksheet</a:t>
            </a:r>
          </a:p>
        </p:txBody>
      </p:sp>
    </p:spTree>
    <p:extLst>
      <p:ext uri="{BB962C8B-B14F-4D97-AF65-F5344CB8AC3E}">
        <p14:creationId xmlns:p14="http://schemas.microsoft.com/office/powerpoint/2010/main" val="270694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a:xfrm>
            <a:off x="0" y="10333"/>
            <a:ext cx="9144000" cy="1067111"/>
          </a:xfrm>
        </p:spPr>
        <p:txBody>
          <a:bodyPr/>
          <a:lstStyle/>
          <a:p>
            <a:pPr eaLnBrk="1" hangingPunct="1"/>
            <a:r>
              <a:rPr lang="en-US" sz="4000" b="1" dirty="0">
                <a:solidFill>
                  <a:srgbClr val="FFD937"/>
                </a:solidFill>
                <a:latin typeface="Rockwell" panose="02060603020205020403" pitchFamily="18" charset="0"/>
                <a:ea typeface="ＭＳ Ｐゴシック" charset="-128"/>
              </a:rPr>
              <a:t>Student Employment</a:t>
            </a:r>
          </a:p>
        </p:txBody>
      </p:sp>
      <p:sp>
        <p:nvSpPr>
          <p:cNvPr id="2" name="Text Placeholder 1"/>
          <p:cNvSpPr>
            <a:spLocks noGrp="1"/>
          </p:cNvSpPr>
          <p:nvPr>
            <p:ph type="body" idx="1"/>
          </p:nvPr>
        </p:nvSpPr>
        <p:spPr>
          <a:xfrm>
            <a:off x="3040762" y="4645516"/>
            <a:ext cx="8229600" cy="2212484"/>
          </a:xfrm>
        </p:spPr>
        <p:txBody>
          <a:bodyPr/>
          <a:lstStyle/>
          <a:p>
            <a:pPr algn="ctr"/>
            <a:endParaRPr lang="en-US" sz="2200" dirty="0">
              <a:latin typeface="Calibri" pitchFamily="34" charset="0"/>
              <a:cs typeface="Calibri" pitchFamily="34" charset="0"/>
            </a:endParaRPr>
          </a:p>
          <a:p>
            <a:pPr algn="ctr"/>
            <a:endParaRPr lang="en-US" sz="2200" u="sng" dirty="0">
              <a:solidFill>
                <a:srgbClr val="FFD937"/>
              </a:solidFill>
              <a:latin typeface="Calibri" pitchFamily="34" charset="0"/>
              <a:cs typeface="Calibri" pitchFamily="34" charset="0"/>
            </a:endParaRPr>
          </a:p>
        </p:txBody>
      </p:sp>
      <p:sp>
        <p:nvSpPr>
          <p:cNvPr id="4" name="Rectangle 8"/>
          <p:cNvSpPr>
            <a:spLocks noGrp="1" noChangeArrowheads="1"/>
          </p:cNvSpPr>
          <p:nvPr>
            <p:ph sz="half" idx="2"/>
          </p:nvPr>
        </p:nvSpPr>
        <p:spPr>
          <a:xfrm>
            <a:off x="297180" y="1077444"/>
            <a:ext cx="8686800" cy="4995959"/>
          </a:xfrm>
        </p:spPr>
        <p:txBody>
          <a:bodyPr>
            <a:normAutofit fontScale="47500" lnSpcReduction="20000"/>
          </a:bodyPr>
          <a:lstStyle/>
          <a:p>
            <a:pPr marL="0" indent="0">
              <a:lnSpc>
                <a:spcPct val="120000"/>
              </a:lnSpc>
              <a:spcBef>
                <a:spcPts val="300"/>
              </a:spcBef>
              <a:spcAft>
                <a:spcPts val="300"/>
              </a:spcAft>
              <a:buNone/>
              <a:defRPr/>
            </a:pPr>
            <a:r>
              <a:rPr lang="en-US" sz="4000" b="1" dirty="0">
                <a:solidFill>
                  <a:srgbClr val="FFD937"/>
                </a:solidFill>
                <a:cs typeface="Calibri" pitchFamily="34" charset="0"/>
              </a:rPr>
              <a:t>Finding and Securing a Job:  </a:t>
            </a:r>
          </a:p>
          <a:p>
            <a:pPr>
              <a:lnSpc>
                <a:spcPct val="120000"/>
              </a:lnSpc>
              <a:spcBef>
                <a:spcPts val="300"/>
              </a:spcBef>
              <a:spcAft>
                <a:spcPts val="300"/>
              </a:spcAft>
              <a:defRPr/>
            </a:pPr>
            <a:r>
              <a:rPr lang="en-US" sz="3600" dirty="0">
                <a:cs typeface="Calibri" pitchFamily="34" charset="0"/>
              </a:rPr>
              <a:t>On Campus jobs available for </a:t>
            </a:r>
            <a:r>
              <a:rPr lang="en-US" sz="3600" b="1" u="sng" dirty="0">
                <a:cs typeface="Calibri" pitchFamily="34" charset="0"/>
              </a:rPr>
              <a:t>all</a:t>
            </a:r>
            <a:r>
              <a:rPr lang="en-US" sz="3600" dirty="0">
                <a:cs typeface="Calibri" pitchFamily="34" charset="0"/>
              </a:rPr>
              <a:t> students</a:t>
            </a:r>
          </a:p>
          <a:p>
            <a:pPr>
              <a:lnSpc>
                <a:spcPct val="120000"/>
              </a:lnSpc>
              <a:spcBef>
                <a:spcPts val="300"/>
              </a:spcBef>
              <a:spcAft>
                <a:spcPts val="300"/>
              </a:spcAft>
              <a:defRPr/>
            </a:pPr>
            <a:r>
              <a:rPr lang="en-US" sz="3600" dirty="0">
                <a:cs typeface="Calibri" pitchFamily="34" charset="0"/>
              </a:rPr>
              <a:t>Find jobs on </a:t>
            </a:r>
            <a:r>
              <a:rPr lang="en-US" sz="3600" b="1" dirty="0">
                <a:cs typeface="Calibri" pitchFamily="34" charset="0"/>
              </a:rPr>
              <a:t>HANDSHAKE</a:t>
            </a:r>
            <a:r>
              <a:rPr lang="en-US" sz="3600" dirty="0">
                <a:cs typeface="Calibri" pitchFamily="34" charset="0"/>
              </a:rPr>
              <a:t> Job Board: </a:t>
            </a:r>
          </a:p>
          <a:p>
            <a:pPr lvl="1">
              <a:lnSpc>
                <a:spcPct val="120000"/>
              </a:lnSpc>
              <a:spcBef>
                <a:spcPts val="300"/>
              </a:spcBef>
              <a:spcAft>
                <a:spcPts val="300"/>
              </a:spcAft>
              <a:defRPr/>
            </a:pPr>
            <a:r>
              <a:rPr lang="en-US" sz="3200" b="1" dirty="0">
                <a:solidFill>
                  <a:srgbClr val="FFD937"/>
                </a:solidFill>
                <a:cs typeface="Calibri" pitchFamily="34" charset="0"/>
              </a:rPr>
              <a:t>https://career-advising.ndsu.edu/</a:t>
            </a:r>
          </a:p>
          <a:p>
            <a:pPr>
              <a:lnSpc>
                <a:spcPct val="120000"/>
              </a:lnSpc>
              <a:spcBef>
                <a:spcPts val="300"/>
              </a:spcBef>
              <a:spcAft>
                <a:spcPts val="300"/>
              </a:spcAft>
              <a:defRPr/>
            </a:pPr>
            <a:r>
              <a:rPr lang="en-US" sz="3600" dirty="0">
                <a:cs typeface="Calibri" pitchFamily="34" charset="0"/>
              </a:rPr>
              <a:t>A Work-Study award is not required to work on campus!</a:t>
            </a:r>
          </a:p>
          <a:p>
            <a:pPr>
              <a:lnSpc>
                <a:spcPct val="120000"/>
              </a:lnSpc>
              <a:spcBef>
                <a:spcPts val="300"/>
              </a:spcBef>
              <a:spcAft>
                <a:spcPts val="300"/>
              </a:spcAft>
              <a:defRPr/>
            </a:pPr>
            <a:r>
              <a:rPr lang="en-US" sz="3600" dirty="0">
                <a:cs typeface="Calibri" pitchFamily="34" charset="0"/>
              </a:rPr>
              <a:t>Jobs help students earn money, gain job experience, and make important connections on Campus</a:t>
            </a:r>
            <a:br>
              <a:rPr lang="en-US" sz="3600" dirty="0">
                <a:cs typeface="Calibri" pitchFamily="34" charset="0"/>
              </a:rPr>
            </a:br>
            <a:endParaRPr lang="en-US" sz="3600" dirty="0">
              <a:cs typeface="Calibri" pitchFamily="34" charset="0"/>
            </a:endParaRPr>
          </a:p>
          <a:p>
            <a:pPr marL="0" indent="0">
              <a:lnSpc>
                <a:spcPct val="120000"/>
              </a:lnSpc>
              <a:spcBef>
                <a:spcPts val="300"/>
              </a:spcBef>
              <a:spcAft>
                <a:spcPts val="300"/>
              </a:spcAft>
              <a:buNone/>
              <a:defRPr/>
            </a:pPr>
            <a:r>
              <a:rPr lang="en-US" sz="4000" b="1" dirty="0">
                <a:solidFill>
                  <a:srgbClr val="FFD937"/>
                </a:solidFill>
                <a:cs typeface="Calibri" pitchFamily="34" charset="0"/>
              </a:rPr>
              <a:t>Federal Work-Study (FWS) Employment:</a:t>
            </a:r>
          </a:p>
          <a:p>
            <a:pPr>
              <a:lnSpc>
                <a:spcPct val="120000"/>
              </a:lnSpc>
              <a:spcBef>
                <a:spcPts val="300"/>
              </a:spcBef>
              <a:spcAft>
                <a:spcPts val="300"/>
              </a:spcAft>
              <a:defRPr/>
            </a:pPr>
            <a:r>
              <a:rPr lang="en-US" sz="3600" dirty="0"/>
              <a:t>Awards are not applied to the student’s account</a:t>
            </a:r>
          </a:p>
          <a:p>
            <a:pPr>
              <a:lnSpc>
                <a:spcPct val="120000"/>
              </a:lnSpc>
              <a:spcBef>
                <a:spcPts val="300"/>
              </a:spcBef>
              <a:spcAft>
                <a:spcPts val="300"/>
              </a:spcAft>
              <a:defRPr/>
            </a:pPr>
            <a:r>
              <a:rPr lang="en-US" sz="3600" dirty="0"/>
              <a:t>Awards are earned and paid directly to the student in the form of a paycheck </a:t>
            </a:r>
          </a:p>
          <a:p>
            <a:pPr>
              <a:lnSpc>
                <a:spcPct val="120000"/>
              </a:lnSpc>
              <a:spcBef>
                <a:spcPts val="300"/>
              </a:spcBef>
              <a:spcAft>
                <a:spcPts val="300"/>
              </a:spcAft>
              <a:defRPr/>
            </a:pPr>
            <a:r>
              <a:rPr lang="en-US" sz="3600" dirty="0">
                <a:cs typeface="Calibri" pitchFamily="34" charset="0"/>
              </a:rPr>
              <a:t>Go to Campus Connection to </a:t>
            </a:r>
            <a:r>
              <a:rPr lang="en-US" sz="3600" b="1" i="1" u="sng" dirty="0">
                <a:cs typeface="Calibri" pitchFamily="34" charset="0"/>
              </a:rPr>
              <a:t>Accept</a:t>
            </a:r>
            <a:r>
              <a:rPr lang="en-US" sz="3600" dirty="0">
                <a:cs typeface="Calibri" pitchFamily="34" charset="0"/>
              </a:rPr>
              <a:t> the FWS Award</a:t>
            </a:r>
          </a:p>
          <a:p>
            <a:pPr>
              <a:lnSpc>
                <a:spcPct val="120000"/>
              </a:lnSpc>
              <a:spcBef>
                <a:spcPts val="300"/>
              </a:spcBef>
              <a:spcAft>
                <a:spcPts val="300"/>
              </a:spcAft>
              <a:defRPr/>
            </a:pPr>
            <a:r>
              <a:rPr lang="en-US" sz="3600" dirty="0">
                <a:cs typeface="Calibri" pitchFamily="34" charset="0"/>
              </a:rPr>
              <a:t>Awards not accepted by October 1</a:t>
            </a:r>
            <a:r>
              <a:rPr lang="en-US" sz="3600" baseline="30000" dirty="0">
                <a:cs typeface="Calibri" pitchFamily="34" charset="0"/>
              </a:rPr>
              <a:t>st</a:t>
            </a:r>
            <a:r>
              <a:rPr lang="en-US" sz="3600" dirty="0">
                <a:cs typeface="Calibri" pitchFamily="34" charset="0"/>
              </a:rPr>
              <a:t>  are cancelled and offered to other eligible students</a:t>
            </a:r>
          </a:p>
          <a:p>
            <a:pPr>
              <a:lnSpc>
                <a:spcPct val="120000"/>
              </a:lnSpc>
              <a:spcBef>
                <a:spcPts val="300"/>
              </a:spcBef>
              <a:spcAft>
                <a:spcPts val="300"/>
              </a:spcAft>
              <a:defRPr/>
            </a:pPr>
            <a:r>
              <a:rPr lang="en-US" sz="3600" dirty="0">
                <a:cs typeface="Calibri" pitchFamily="34" charset="0"/>
              </a:rPr>
              <a:t>Contact NDSU One Stop to be added to the waiting list.</a:t>
            </a:r>
            <a:endParaRPr lang="en-US" dirty="0">
              <a:latin typeface="Calibri" pitchFamily="34" charset="0"/>
              <a:cs typeface="Calibri" pitchFamily="34" charset="0"/>
            </a:endParaRPr>
          </a:p>
          <a:p>
            <a:pPr marL="0" indent="0">
              <a:lnSpc>
                <a:spcPct val="80000"/>
              </a:lnSpc>
              <a:spcBef>
                <a:spcPts val="0"/>
              </a:spcBef>
              <a:spcAft>
                <a:spcPts val="600"/>
              </a:spcAft>
              <a:buNone/>
              <a:defRPr/>
            </a:pPr>
            <a:endParaRPr lang="en-US" sz="2000" dirty="0">
              <a:latin typeface="Calibri" pitchFamily="34" charset="0"/>
              <a:cs typeface="Calibri" pitchFamily="34" charset="0"/>
            </a:endParaRPr>
          </a:p>
          <a:p>
            <a:pPr marL="0" indent="0">
              <a:lnSpc>
                <a:spcPct val="80000"/>
              </a:lnSpc>
              <a:spcBef>
                <a:spcPts val="0"/>
              </a:spcBef>
              <a:spcAft>
                <a:spcPts val="600"/>
              </a:spcAft>
              <a:buNone/>
              <a:defRPr/>
            </a:pPr>
            <a:endParaRPr lang="en-US" sz="2000" dirty="0">
              <a:latin typeface="Calibri" pitchFamily="34" charset="0"/>
              <a:cs typeface="Calibri" pitchFamily="34" charset="0"/>
            </a:endParaRPr>
          </a:p>
          <a:p>
            <a:pPr marL="0" indent="0">
              <a:lnSpc>
                <a:spcPct val="80000"/>
              </a:lnSpc>
              <a:spcBef>
                <a:spcPts val="0"/>
              </a:spcBef>
              <a:spcAft>
                <a:spcPts val="600"/>
              </a:spcAft>
              <a:buNone/>
              <a:defRPr/>
            </a:pPr>
            <a:endParaRPr lang="en-US" sz="2000" dirty="0">
              <a:latin typeface="Calibri" pitchFamily="34" charset="0"/>
              <a:cs typeface="Calibri" pitchFamily="34" charset="0"/>
            </a:endParaRPr>
          </a:p>
          <a:p>
            <a:pPr marL="0" indent="0">
              <a:lnSpc>
                <a:spcPct val="80000"/>
              </a:lnSpc>
              <a:spcBef>
                <a:spcPts val="0"/>
              </a:spcBef>
              <a:spcAft>
                <a:spcPts val="600"/>
              </a:spcAft>
              <a:buNone/>
              <a:defRPr/>
            </a:pPr>
            <a:endParaRPr lang="en-US" sz="2000" dirty="0">
              <a:latin typeface="Calibri" pitchFamily="34" charset="0"/>
              <a:cs typeface="Calibri" pitchFamily="34" charset="0"/>
            </a:endParaRPr>
          </a:p>
          <a:p>
            <a:pPr marL="0" indent="0">
              <a:lnSpc>
                <a:spcPct val="80000"/>
              </a:lnSpc>
              <a:spcBef>
                <a:spcPts val="0"/>
              </a:spcBef>
              <a:spcAft>
                <a:spcPts val="600"/>
              </a:spcAft>
              <a:buNone/>
              <a:defRPr/>
            </a:pPr>
            <a:endParaRPr lang="en-US" u="sng" dirty="0">
              <a:solidFill>
                <a:srgbClr val="FFD937"/>
              </a:solidFill>
              <a:latin typeface="Calibri" pitchFamily="34" charset="0"/>
              <a:cs typeface="Calibri" pitchFamily="34" charset="0"/>
            </a:endParaRPr>
          </a:p>
          <a:p>
            <a:pPr marL="0" indent="0">
              <a:lnSpc>
                <a:spcPct val="80000"/>
              </a:lnSpc>
              <a:spcBef>
                <a:spcPts val="0"/>
              </a:spcBef>
              <a:spcAft>
                <a:spcPts val="600"/>
              </a:spcAft>
              <a:buNone/>
              <a:defRPr/>
            </a:pPr>
            <a:endParaRPr lang="en-US" u="sng" dirty="0">
              <a:solidFill>
                <a:srgbClr val="FFD937"/>
              </a:solidFill>
              <a:latin typeface="Calibri" pitchFamily="34" charset="0"/>
              <a:cs typeface="Calibri" pitchFamily="34" charset="0"/>
            </a:endParaRPr>
          </a:p>
          <a:p>
            <a:pPr>
              <a:lnSpc>
                <a:spcPct val="80000"/>
              </a:lnSpc>
              <a:spcBef>
                <a:spcPts val="0"/>
              </a:spcBef>
              <a:spcAft>
                <a:spcPts val="600"/>
              </a:spcAft>
              <a:defRPr/>
            </a:pPr>
            <a:endParaRPr lang="en-US" sz="1700" dirty="0">
              <a:latin typeface="Calibri" pitchFamily="34" charset="0"/>
              <a:cs typeface="Calibri" pitchFamily="34" charset="0"/>
              <a:sym typeface="Wingdings" pitchFamily="2" charset="2"/>
            </a:endParaRPr>
          </a:p>
          <a:p>
            <a:pPr>
              <a:lnSpc>
                <a:spcPct val="80000"/>
              </a:lnSpc>
              <a:spcBef>
                <a:spcPts val="0"/>
              </a:spcBef>
              <a:spcAft>
                <a:spcPts val="600"/>
              </a:spcAft>
              <a:defRPr/>
            </a:pPr>
            <a:endParaRPr lang="en-US" sz="1700" dirty="0">
              <a:latin typeface="Calibri" pitchFamily="34" charset="0"/>
              <a:cs typeface="Calibri" pitchFamily="34" charset="0"/>
            </a:endParaRPr>
          </a:p>
          <a:p>
            <a:pPr>
              <a:lnSpc>
                <a:spcPct val="80000"/>
              </a:lnSpc>
              <a:defRPr/>
            </a:pPr>
            <a:endParaRPr lang="en-US" sz="24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A4E84C7F-A48E-4C7F-8116-5CF73E4CA338}" type="slidenum">
              <a:rPr lang="en-US" smtClean="0"/>
              <a:pPr>
                <a:defRPr/>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339754"/>
            <a:ext cx="9144000" cy="1342238"/>
          </a:xfrm>
        </p:spPr>
        <p:txBody>
          <a:bodyPr/>
          <a:lstStyle/>
          <a:p>
            <a:r>
              <a:rPr lang="en-US" sz="4000" b="1" dirty="0">
                <a:solidFill>
                  <a:srgbClr val="FFD937"/>
                </a:solidFill>
                <a:latin typeface="Rockwell" panose="02060603020205020403" pitchFamily="18" charset="0"/>
              </a:rPr>
              <a:t>PAYMENT </a:t>
            </a:r>
            <a:br>
              <a:rPr lang="en-US" sz="4000" b="1" dirty="0">
                <a:solidFill>
                  <a:srgbClr val="FFD937"/>
                </a:solidFill>
                <a:latin typeface="Rockwell" panose="02060603020205020403" pitchFamily="18" charset="0"/>
              </a:rPr>
            </a:br>
            <a:r>
              <a:rPr lang="en-US" sz="4000" b="1" dirty="0">
                <a:solidFill>
                  <a:srgbClr val="FFD937"/>
                </a:solidFill>
                <a:latin typeface="Rockwell" panose="02060603020205020403" pitchFamily="18" charset="0"/>
              </a:rPr>
              <a:t>OPTIONS / RESOURCES</a:t>
            </a:r>
            <a:endParaRPr lang="en-US" sz="2800" b="1" dirty="0">
              <a:solidFill>
                <a:srgbClr val="FFD937"/>
              </a:solidFill>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470" y="4372864"/>
            <a:ext cx="1471001" cy="1670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pPr>
              <a:defRPr/>
            </a:pPr>
            <a:fld id="{DD265469-3447-40CF-BAEC-8936D95CF286}" type="slidenum">
              <a:rPr lang="en-US" smtClean="0"/>
              <a:pPr>
                <a:defRPr/>
              </a:pPr>
              <a:t>14</a:t>
            </a:fld>
            <a:endParaRPr lang="en-US" dirty="0"/>
          </a:p>
        </p:txBody>
      </p:sp>
      <p:sp>
        <p:nvSpPr>
          <p:cNvPr id="6" name="Content Placeholder 2">
            <a:extLst>
              <a:ext uri="{FF2B5EF4-FFF2-40B4-BE49-F238E27FC236}">
                <a16:creationId xmlns:a16="http://schemas.microsoft.com/office/drawing/2014/main" id="{A1A23A33-F4B0-4FD9-B525-2F07D1892F29}"/>
              </a:ext>
            </a:extLst>
          </p:cNvPr>
          <p:cNvSpPr txBox="1">
            <a:spLocks/>
          </p:cNvSpPr>
          <p:nvPr/>
        </p:nvSpPr>
        <p:spPr>
          <a:xfrm>
            <a:off x="343949" y="1889258"/>
            <a:ext cx="8623882" cy="384042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2000" b="1" dirty="0"/>
              <a:t>Self Pay:</a:t>
            </a:r>
          </a:p>
          <a:p>
            <a:pPr lvl="1">
              <a:spcBef>
                <a:spcPts val="0"/>
              </a:spcBef>
              <a:spcAft>
                <a:spcPts val="600"/>
              </a:spcAft>
            </a:pPr>
            <a:r>
              <a:rPr lang="en-US" sz="1600" dirty="0"/>
              <a:t>personal savings including money received from graduation and earnings from working during the summer</a:t>
            </a:r>
          </a:p>
          <a:p>
            <a:pPr>
              <a:spcBef>
                <a:spcPts val="0"/>
              </a:spcBef>
              <a:spcAft>
                <a:spcPts val="600"/>
              </a:spcAft>
            </a:pPr>
            <a:r>
              <a:rPr lang="en-US" sz="2000" b="1" dirty="0"/>
              <a:t>Parental assistance</a:t>
            </a:r>
          </a:p>
          <a:p>
            <a:pPr>
              <a:spcBef>
                <a:spcPts val="0"/>
              </a:spcBef>
              <a:spcAft>
                <a:spcPts val="600"/>
              </a:spcAft>
            </a:pPr>
            <a:r>
              <a:rPr lang="en-US" sz="2000" b="1" dirty="0"/>
              <a:t>Funds from college savings plan (e.g. 529 plan)</a:t>
            </a:r>
          </a:p>
          <a:p>
            <a:pPr>
              <a:spcBef>
                <a:spcPts val="0"/>
              </a:spcBef>
              <a:spcAft>
                <a:spcPts val="600"/>
              </a:spcAft>
            </a:pPr>
            <a:r>
              <a:rPr lang="en-US" sz="2000" b="1" dirty="0"/>
              <a:t>External scholarships</a:t>
            </a:r>
          </a:p>
          <a:p>
            <a:pPr>
              <a:spcBef>
                <a:spcPts val="0"/>
              </a:spcBef>
              <a:spcAft>
                <a:spcPts val="600"/>
              </a:spcAft>
            </a:pPr>
            <a:r>
              <a:rPr lang="en-US" sz="2000" b="1" dirty="0"/>
              <a:t>Loans: </a:t>
            </a:r>
          </a:p>
          <a:p>
            <a:pPr lvl="1">
              <a:spcBef>
                <a:spcPts val="0"/>
              </a:spcBef>
              <a:spcAft>
                <a:spcPts val="600"/>
              </a:spcAft>
            </a:pPr>
            <a:r>
              <a:rPr lang="en-US" sz="1600" dirty="0"/>
              <a:t>Federal Direct loans (subsidized and unsubsidized)</a:t>
            </a:r>
          </a:p>
          <a:p>
            <a:pPr lvl="1">
              <a:spcBef>
                <a:spcPts val="0"/>
              </a:spcBef>
              <a:spcAft>
                <a:spcPts val="600"/>
              </a:spcAft>
            </a:pPr>
            <a:r>
              <a:rPr lang="en-US" sz="1600" dirty="0"/>
              <a:t>Private Education loan</a:t>
            </a:r>
          </a:p>
          <a:p>
            <a:pPr lvl="1">
              <a:spcBef>
                <a:spcPts val="0"/>
              </a:spcBef>
              <a:spcAft>
                <a:spcPts val="600"/>
              </a:spcAft>
            </a:pPr>
            <a:r>
              <a:rPr lang="en-US" sz="1600" dirty="0"/>
              <a:t>Parent PLUS loan</a:t>
            </a:r>
          </a:p>
          <a:p>
            <a:pPr>
              <a:spcBef>
                <a:spcPts val="0"/>
              </a:spcBef>
              <a:spcAft>
                <a:spcPts val="600"/>
              </a:spcAft>
            </a:pPr>
            <a:r>
              <a:rPr lang="en-US" sz="2000" b="1" dirty="0"/>
              <a:t>NDSU payment plan</a:t>
            </a:r>
          </a:p>
        </p:txBody>
      </p:sp>
    </p:spTree>
    <p:extLst>
      <p:ext uri="{BB962C8B-B14F-4D97-AF65-F5344CB8AC3E}">
        <p14:creationId xmlns:p14="http://schemas.microsoft.com/office/powerpoint/2010/main" val="3427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903"/>
            <a:ext cx="9144000" cy="931000"/>
          </a:xfrm>
        </p:spPr>
        <p:txBody>
          <a:bodyPr/>
          <a:lstStyle/>
          <a:p>
            <a:r>
              <a:rPr lang="en-US" sz="4000" b="1" dirty="0">
                <a:solidFill>
                  <a:srgbClr val="FFD937"/>
                </a:solidFill>
                <a:latin typeface="Rockwell" panose="02060603020205020403" pitchFamily="18" charset="0"/>
              </a:rPr>
              <a:t>Self Pay</a:t>
            </a:r>
          </a:p>
        </p:txBody>
      </p:sp>
      <p:sp>
        <p:nvSpPr>
          <p:cNvPr id="7" name="Content Placeholder 2"/>
          <p:cNvSpPr txBox="1">
            <a:spLocks/>
          </p:cNvSpPr>
          <p:nvPr/>
        </p:nvSpPr>
        <p:spPr>
          <a:xfrm>
            <a:off x="595618" y="1604132"/>
            <a:ext cx="8091182" cy="4288056"/>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sz="2400" dirty="0"/>
              <a:t>Balances due at NDSU are posted online </a:t>
            </a:r>
            <a:r>
              <a:rPr lang="en-US" sz="2000" dirty="0"/>
              <a:t>(Campus Connection)</a:t>
            </a:r>
          </a:p>
          <a:p>
            <a:pPr lvl="1">
              <a:spcAft>
                <a:spcPts val="600"/>
              </a:spcAft>
            </a:pPr>
            <a:r>
              <a:rPr lang="en-US" sz="2000" dirty="0"/>
              <a:t>NDSU does not mail billing statements to current students (statements and reminders are sent via email).</a:t>
            </a:r>
          </a:p>
          <a:p>
            <a:pPr>
              <a:spcAft>
                <a:spcPts val="600"/>
              </a:spcAft>
            </a:pPr>
            <a:r>
              <a:rPr lang="en-US" sz="2400" dirty="0"/>
              <a:t>Pay bill:</a:t>
            </a:r>
          </a:p>
          <a:p>
            <a:pPr lvl="1">
              <a:spcAft>
                <a:spcPts val="600"/>
              </a:spcAft>
            </a:pPr>
            <a:r>
              <a:rPr lang="en-US" sz="2000" dirty="0"/>
              <a:t>Online (NDSU Campus Connection)</a:t>
            </a:r>
          </a:p>
          <a:p>
            <a:pPr lvl="1">
              <a:spcAft>
                <a:spcPts val="600"/>
              </a:spcAft>
            </a:pPr>
            <a:r>
              <a:rPr lang="en-US" sz="2000" dirty="0"/>
              <a:t>Mail in payment or make payment in person - NDSU One Stop</a:t>
            </a:r>
          </a:p>
          <a:p>
            <a:pPr>
              <a:spcAft>
                <a:spcPts val="600"/>
              </a:spcAft>
            </a:pPr>
            <a:r>
              <a:rPr lang="en-US" sz="2400" dirty="0"/>
              <a:t>Pay balance due by published due date(s) to avoid late fees or registration holds. </a:t>
            </a:r>
          </a:p>
        </p:txBody>
      </p:sp>
      <p:sp>
        <p:nvSpPr>
          <p:cNvPr id="3" name="Slide Number Placeholder 2"/>
          <p:cNvSpPr>
            <a:spLocks noGrp="1"/>
          </p:cNvSpPr>
          <p:nvPr>
            <p:ph type="sldNum" sz="quarter" idx="12"/>
          </p:nvPr>
        </p:nvSpPr>
        <p:spPr/>
        <p:txBody>
          <a:bodyPr/>
          <a:lstStyle/>
          <a:p>
            <a:pPr>
              <a:defRPr/>
            </a:pPr>
            <a:fld id="{DD265469-3447-40CF-BAEC-8936D95CF286}" type="slidenum">
              <a:rPr lang="en-US" smtClean="0"/>
              <a:pPr>
                <a:defRPr/>
              </a:pPr>
              <a:t>15</a:t>
            </a:fld>
            <a:endParaRPr lang="en-US" dirty="0"/>
          </a:p>
        </p:txBody>
      </p:sp>
    </p:spTree>
    <p:extLst>
      <p:ext uri="{BB962C8B-B14F-4D97-AF65-F5344CB8AC3E}">
        <p14:creationId xmlns:p14="http://schemas.microsoft.com/office/powerpoint/2010/main" val="3401499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788"/>
            <a:ext cx="9144000" cy="825819"/>
          </a:xfrm>
        </p:spPr>
        <p:txBody>
          <a:bodyPr/>
          <a:lstStyle/>
          <a:p>
            <a:r>
              <a:rPr lang="en-US" sz="4000" b="1" dirty="0">
                <a:solidFill>
                  <a:srgbClr val="FFD937"/>
                </a:solidFill>
                <a:latin typeface="Rockwell" panose="02060603020205020403" pitchFamily="18" charset="0"/>
              </a:rPr>
              <a:t>Payment Plan</a:t>
            </a:r>
          </a:p>
        </p:txBody>
      </p:sp>
      <p:sp>
        <p:nvSpPr>
          <p:cNvPr id="7" name="Content Placeholder 2"/>
          <p:cNvSpPr txBox="1">
            <a:spLocks/>
          </p:cNvSpPr>
          <p:nvPr/>
        </p:nvSpPr>
        <p:spPr>
          <a:xfrm>
            <a:off x="979054" y="1403927"/>
            <a:ext cx="7453746" cy="4350328"/>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endParaRPr lang="en-US" sz="2800" dirty="0"/>
          </a:p>
        </p:txBody>
      </p:sp>
      <p:sp>
        <p:nvSpPr>
          <p:cNvPr id="4" name="Content Placeholder 2"/>
          <p:cNvSpPr txBox="1">
            <a:spLocks/>
          </p:cNvSpPr>
          <p:nvPr/>
        </p:nvSpPr>
        <p:spPr>
          <a:xfrm>
            <a:off x="315352" y="1305053"/>
            <a:ext cx="8516059" cy="5071411"/>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a:t>Monthly payment plan:  </a:t>
            </a:r>
            <a:br>
              <a:rPr lang="en-US" sz="2400" dirty="0"/>
            </a:br>
            <a:r>
              <a:rPr lang="en-US" sz="2400" dirty="0"/>
              <a:t>     </a:t>
            </a:r>
            <a:r>
              <a:rPr lang="en-US" sz="2000" dirty="0"/>
              <a:t>Available only for Fall and Spring semesters</a:t>
            </a:r>
          </a:p>
          <a:p>
            <a:pPr>
              <a:spcAft>
                <a:spcPts val="1200"/>
              </a:spcAft>
            </a:pPr>
            <a:r>
              <a:rPr lang="en-US" sz="2400" dirty="0"/>
              <a:t>Must be registered for classes in order to participate in the Payment Plan</a:t>
            </a:r>
          </a:p>
          <a:p>
            <a:pPr>
              <a:spcAft>
                <a:spcPts val="1200"/>
              </a:spcAft>
            </a:pPr>
            <a:r>
              <a:rPr lang="en-US" sz="2400" dirty="0"/>
              <a:t>Remaining balance </a:t>
            </a:r>
            <a:r>
              <a:rPr lang="en-US" sz="2000" dirty="0"/>
              <a:t>(after other aid is applied)</a:t>
            </a:r>
            <a:r>
              <a:rPr lang="en-US" sz="2400" dirty="0"/>
              <a:t> is eligible for the payment plan</a:t>
            </a:r>
          </a:p>
          <a:p>
            <a:pPr>
              <a:spcAft>
                <a:spcPts val="1200"/>
              </a:spcAft>
            </a:pPr>
            <a:r>
              <a:rPr lang="en-US" sz="2400" dirty="0"/>
              <a:t>$30 fee and 3 installments paid per term</a:t>
            </a:r>
          </a:p>
          <a:p>
            <a:pPr>
              <a:spcAft>
                <a:spcPts val="1200"/>
              </a:spcAft>
            </a:pPr>
            <a:r>
              <a:rPr lang="en-US" sz="2400" dirty="0"/>
              <a:t>Fall Enrollment available approximately July 15, 2022</a:t>
            </a:r>
          </a:p>
        </p:txBody>
      </p:sp>
      <p:sp>
        <p:nvSpPr>
          <p:cNvPr id="3" name="Slide Number Placeholder 2"/>
          <p:cNvSpPr>
            <a:spLocks noGrp="1"/>
          </p:cNvSpPr>
          <p:nvPr>
            <p:ph type="sldNum" sz="quarter" idx="12"/>
          </p:nvPr>
        </p:nvSpPr>
        <p:spPr/>
        <p:txBody>
          <a:bodyPr/>
          <a:lstStyle/>
          <a:p>
            <a:pPr>
              <a:defRPr/>
            </a:pPr>
            <a:fld id="{DD265469-3447-40CF-BAEC-8936D95CF286}" type="slidenum">
              <a:rPr lang="en-US" smtClean="0"/>
              <a:pPr>
                <a:defRPr/>
              </a:pPr>
              <a:t>16</a:t>
            </a:fld>
            <a:endParaRPr lang="en-US" dirty="0"/>
          </a:p>
        </p:txBody>
      </p:sp>
      <p:sp>
        <p:nvSpPr>
          <p:cNvPr id="5" name="Rectangle 4">
            <a:extLst>
              <a:ext uri="{FF2B5EF4-FFF2-40B4-BE49-F238E27FC236}">
                <a16:creationId xmlns:a16="http://schemas.microsoft.com/office/drawing/2014/main" id="{6BC6514D-50DF-4653-9E44-8D29AC62B628}"/>
              </a:ext>
            </a:extLst>
          </p:cNvPr>
          <p:cNvSpPr/>
          <p:nvPr/>
        </p:nvSpPr>
        <p:spPr>
          <a:xfrm>
            <a:off x="315352" y="5655192"/>
            <a:ext cx="8515138" cy="400110"/>
          </a:xfrm>
          <a:prstGeom prst="rect">
            <a:avLst/>
          </a:prstGeom>
          <a:solidFill>
            <a:schemeClr val="tx1"/>
          </a:solidFill>
        </p:spPr>
        <p:txBody>
          <a:bodyPr wrap="square">
            <a:spAutoFit/>
          </a:bodyPr>
          <a:lstStyle/>
          <a:p>
            <a:pPr marL="0" indent="0" algn="ctr">
              <a:spcAft>
                <a:spcPts val="1200"/>
              </a:spcAft>
              <a:buNone/>
            </a:pPr>
            <a:r>
              <a:rPr lang="en-US" sz="2000" b="1" dirty="0">
                <a:solidFill>
                  <a:srgbClr val="FFC830"/>
                </a:solidFill>
              </a:rPr>
              <a:t>www.ndsu.edu/onestop/accounts/payments/paymentplan/ </a:t>
            </a:r>
          </a:p>
        </p:txBody>
      </p:sp>
    </p:spTree>
    <p:extLst>
      <p:ext uri="{BB962C8B-B14F-4D97-AF65-F5344CB8AC3E}">
        <p14:creationId xmlns:p14="http://schemas.microsoft.com/office/powerpoint/2010/main" val="136269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4294967295"/>
          </p:nvPr>
        </p:nvSpPr>
        <p:spPr>
          <a:xfrm>
            <a:off x="316871" y="1399593"/>
            <a:ext cx="8646655" cy="3876742"/>
          </a:xfrm>
        </p:spPr>
        <p:txBody>
          <a:bodyPr/>
          <a:lstStyle/>
          <a:p>
            <a:pPr>
              <a:spcBef>
                <a:spcPts val="0"/>
              </a:spcBef>
              <a:spcAft>
                <a:spcPts val="600"/>
              </a:spcAft>
            </a:pPr>
            <a:r>
              <a:rPr lang="en-US" sz="2400" dirty="0">
                <a:ea typeface="ＭＳ Ｐゴシック" charset="-128"/>
              </a:rPr>
              <a:t>Lender is a bank or credit union – (non-federal)</a:t>
            </a:r>
          </a:p>
          <a:p>
            <a:pPr>
              <a:spcBef>
                <a:spcPts val="0"/>
              </a:spcBef>
              <a:spcAft>
                <a:spcPts val="600"/>
              </a:spcAft>
            </a:pPr>
            <a:r>
              <a:rPr lang="en-US" sz="2400" dirty="0">
                <a:ea typeface="ＭＳ Ｐゴシック" charset="-128"/>
              </a:rPr>
              <a:t>Student and Parents can be the borrowers</a:t>
            </a:r>
          </a:p>
          <a:p>
            <a:pPr>
              <a:spcBef>
                <a:spcPts val="0"/>
              </a:spcBef>
              <a:spcAft>
                <a:spcPts val="600"/>
              </a:spcAft>
            </a:pPr>
            <a:r>
              <a:rPr lang="en-US" sz="2400" dirty="0">
                <a:ea typeface="ＭＳ Ｐゴシック" charset="-128"/>
              </a:rPr>
              <a:t>Fixed and variable interest rates available</a:t>
            </a:r>
          </a:p>
          <a:p>
            <a:pPr eaLnBrk="1" hangingPunct="1">
              <a:spcBef>
                <a:spcPts val="0"/>
              </a:spcBef>
              <a:spcAft>
                <a:spcPts val="600"/>
              </a:spcAft>
            </a:pPr>
            <a:r>
              <a:rPr lang="en-US" sz="2400" dirty="0">
                <a:ea typeface="ＭＳ Ｐゴシック" charset="-128"/>
              </a:rPr>
              <a:t>Credit worthiness is required </a:t>
            </a:r>
            <a:br>
              <a:rPr lang="en-US" sz="2400" dirty="0">
                <a:ea typeface="ＭＳ Ｐゴシック" charset="-128"/>
              </a:rPr>
            </a:br>
            <a:r>
              <a:rPr lang="en-US" sz="2000" dirty="0">
                <a:ea typeface="ＭＳ Ｐゴシック" charset="-128"/>
              </a:rPr>
              <a:t>(a co-signer may be needed for students)</a:t>
            </a:r>
          </a:p>
          <a:p>
            <a:pPr eaLnBrk="1" hangingPunct="1">
              <a:spcBef>
                <a:spcPts val="0"/>
              </a:spcBef>
              <a:spcAft>
                <a:spcPts val="600"/>
              </a:spcAft>
            </a:pPr>
            <a:r>
              <a:rPr lang="en-US" sz="2400" dirty="0">
                <a:ea typeface="ＭＳ Ｐゴシック" charset="-128"/>
              </a:rPr>
              <a:t>Can borrow up to the cost of attendance minus other aid</a:t>
            </a:r>
          </a:p>
          <a:p>
            <a:pPr eaLnBrk="1" hangingPunct="1">
              <a:spcBef>
                <a:spcPts val="0"/>
              </a:spcBef>
              <a:spcAft>
                <a:spcPts val="600"/>
              </a:spcAft>
            </a:pPr>
            <a:r>
              <a:rPr lang="en-US" sz="2400" dirty="0">
                <a:ea typeface="ＭＳ Ｐゴシック" charset="-128"/>
              </a:rPr>
              <a:t>Some banks may not require payments on loan principal while a student is enrolled   </a:t>
            </a:r>
          </a:p>
          <a:p>
            <a:pPr>
              <a:spcBef>
                <a:spcPts val="0"/>
              </a:spcBef>
              <a:spcAft>
                <a:spcPts val="600"/>
              </a:spcAft>
            </a:pPr>
            <a:r>
              <a:rPr lang="en-US" sz="2400" dirty="0">
                <a:ea typeface="ＭＳ Ｐゴシック" charset="-128"/>
              </a:rPr>
              <a:t>More information about private loans is available at: </a:t>
            </a:r>
            <a:r>
              <a:rPr lang="en-US" sz="2400" dirty="0">
                <a:latin typeface="Calibri" pitchFamily="34" charset="0"/>
                <a:ea typeface="ＭＳ Ｐゴシック" charset="-128"/>
              </a:rPr>
              <a:t>	</a:t>
            </a:r>
          </a:p>
        </p:txBody>
      </p:sp>
      <p:sp>
        <p:nvSpPr>
          <p:cNvPr id="11267" name="Rectangle 2"/>
          <p:cNvSpPr>
            <a:spLocks noGrp="1" noChangeArrowheads="1"/>
          </p:cNvSpPr>
          <p:nvPr>
            <p:ph type="title"/>
          </p:nvPr>
        </p:nvSpPr>
        <p:spPr>
          <a:xfrm>
            <a:off x="0" y="256593"/>
            <a:ext cx="9144000" cy="1143000"/>
          </a:xfrm>
        </p:spPr>
        <p:txBody>
          <a:bodyPr/>
          <a:lstStyle/>
          <a:p>
            <a:pPr eaLnBrk="1" hangingPunct="1"/>
            <a:r>
              <a:rPr lang="en-US" sz="4000" b="1" dirty="0">
                <a:solidFill>
                  <a:srgbClr val="FFD937"/>
                </a:solidFill>
                <a:latin typeface="Rockwell" panose="02060603020205020403" pitchFamily="18" charset="0"/>
                <a:ea typeface="ＭＳ Ｐゴシック" charset="-128"/>
              </a:rPr>
              <a:t>Private Loans</a:t>
            </a:r>
          </a:p>
        </p:txBody>
      </p:sp>
      <p:sp>
        <p:nvSpPr>
          <p:cNvPr id="2" name="Slide Number Placeholder 1"/>
          <p:cNvSpPr>
            <a:spLocks noGrp="1"/>
          </p:cNvSpPr>
          <p:nvPr>
            <p:ph type="sldNum" sz="quarter" idx="12"/>
          </p:nvPr>
        </p:nvSpPr>
        <p:spPr/>
        <p:txBody>
          <a:bodyPr/>
          <a:lstStyle/>
          <a:p>
            <a:pPr>
              <a:defRPr/>
            </a:pPr>
            <a:fld id="{E9F4B987-738B-4E6D-881D-867D08FADE3A}" type="slidenum">
              <a:rPr lang="en-US" smtClean="0"/>
              <a:pPr>
                <a:defRPr/>
              </a:pPr>
              <a:t>17</a:t>
            </a:fld>
            <a:endParaRPr lang="en-US" dirty="0"/>
          </a:p>
        </p:txBody>
      </p:sp>
      <p:sp>
        <p:nvSpPr>
          <p:cNvPr id="3" name="Rectangle 2">
            <a:extLst>
              <a:ext uri="{FF2B5EF4-FFF2-40B4-BE49-F238E27FC236}">
                <a16:creationId xmlns:a16="http://schemas.microsoft.com/office/drawing/2014/main" id="{2FD87513-B7AE-482F-BC73-C8179258E2DB}"/>
              </a:ext>
            </a:extLst>
          </p:cNvPr>
          <p:cNvSpPr/>
          <p:nvPr/>
        </p:nvSpPr>
        <p:spPr>
          <a:xfrm>
            <a:off x="316871" y="5458407"/>
            <a:ext cx="8271075" cy="461665"/>
          </a:xfrm>
          <a:prstGeom prst="rect">
            <a:avLst/>
          </a:prstGeom>
          <a:solidFill>
            <a:schemeClr val="tx1"/>
          </a:solidFill>
        </p:spPr>
        <p:txBody>
          <a:bodyPr wrap="square">
            <a:spAutoFit/>
          </a:bodyPr>
          <a:lstStyle/>
          <a:p>
            <a:pPr algn="ctr">
              <a:spcBef>
                <a:spcPts val="0"/>
              </a:spcBef>
              <a:spcAft>
                <a:spcPts val="600"/>
              </a:spcAft>
            </a:pPr>
            <a:r>
              <a:rPr lang="en-US" sz="2400" b="1" dirty="0">
                <a:solidFill>
                  <a:srgbClr val="FFD937"/>
                </a:solidFill>
              </a:rPr>
              <a:t>www.ndsu.edu/onestop/finaid/loans/altloans/</a:t>
            </a:r>
            <a:endParaRPr lang="en-US" sz="2400" b="1" u="sng" dirty="0">
              <a:solidFill>
                <a:srgbClr val="FFD937"/>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DB43-D595-4440-B219-65C136697F30}"/>
              </a:ext>
            </a:extLst>
          </p:cNvPr>
          <p:cNvSpPr>
            <a:spLocks noGrp="1"/>
          </p:cNvSpPr>
          <p:nvPr>
            <p:ph type="title"/>
          </p:nvPr>
        </p:nvSpPr>
        <p:spPr/>
        <p:txBody>
          <a:bodyPr/>
          <a:lstStyle/>
          <a:p>
            <a:r>
              <a:rPr lang="en-US" sz="5400" dirty="0">
                <a:latin typeface="Rockwell Nova Cond" panose="020B0604020202020204" pitchFamily="18" charset="0"/>
              </a:rPr>
              <a:t>PROCESSING PRIVATE LOANS</a:t>
            </a:r>
          </a:p>
        </p:txBody>
      </p:sp>
      <p:graphicFrame>
        <p:nvGraphicFramePr>
          <p:cNvPr id="5" name="Content Placeholder 4">
            <a:extLst>
              <a:ext uri="{FF2B5EF4-FFF2-40B4-BE49-F238E27FC236}">
                <a16:creationId xmlns:a16="http://schemas.microsoft.com/office/drawing/2014/main" id="{39E4A623-76D3-49D9-A228-769E4D28AD17}"/>
              </a:ext>
            </a:extLst>
          </p:cNvPr>
          <p:cNvGraphicFramePr>
            <a:graphicFrameLocks noGrp="1"/>
          </p:cNvGraphicFramePr>
          <p:nvPr>
            <p:ph idx="1"/>
            <p:extLst>
              <p:ext uri="{D42A27DB-BD31-4B8C-83A1-F6EECF244321}">
                <p14:modId xmlns:p14="http://schemas.microsoft.com/office/powerpoint/2010/main" val="1622846283"/>
              </p:ext>
            </p:extLst>
          </p:nvPr>
        </p:nvGraphicFramePr>
        <p:xfrm>
          <a:off x="457200" y="1600201"/>
          <a:ext cx="8229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8A14208-F5A8-4360-88BD-0A646D3B3CED}"/>
              </a:ext>
            </a:extLst>
          </p:cNvPr>
          <p:cNvSpPr>
            <a:spLocks noGrp="1"/>
          </p:cNvSpPr>
          <p:nvPr>
            <p:ph type="sldNum" sz="quarter" idx="12"/>
          </p:nvPr>
        </p:nvSpPr>
        <p:spPr/>
        <p:txBody>
          <a:bodyPr/>
          <a:lstStyle/>
          <a:p>
            <a:pPr>
              <a:defRPr/>
            </a:pPr>
            <a:fld id="{E9F4B987-738B-4E6D-881D-867D08FADE3A}" type="slidenum">
              <a:rPr lang="en-US" smtClean="0"/>
              <a:pPr>
                <a:defRPr/>
              </a:pPr>
              <a:t>18</a:t>
            </a:fld>
            <a:endParaRPr lang="en-US" dirty="0"/>
          </a:p>
        </p:txBody>
      </p:sp>
    </p:spTree>
    <p:extLst>
      <p:ext uri="{BB962C8B-B14F-4D97-AF65-F5344CB8AC3E}">
        <p14:creationId xmlns:p14="http://schemas.microsoft.com/office/powerpoint/2010/main" val="1900284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95256"/>
            <a:ext cx="9143999" cy="1549544"/>
          </a:xfrm>
          <a:prstGeom prst="rect">
            <a:avLst/>
          </a:prstGeom>
        </p:spPr>
        <p:txBody>
          <a:bodyPr/>
          <a:lst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i="1" dirty="0" err="1">
                <a:solidFill>
                  <a:srgbClr val="FFC830"/>
                </a:solidFill>
              </a:rPr>
              <a:t>FAST</a:t>
            </a:r>
            <a:r>
              <a:rPr lang="en-US" sz="4000" b="1" dirty="0" err="1">
                <a:solidFill>
                  <a:srgbClr val="FFC830"/>
                </a:solidFill>
              </a:rPr>
              <a:t>Choice</a:t>
            </a:r>
            <a:endParaRPr lang="en-US" sz="4000" b="1" dirty="0">
              <a:solidFill>
                <a:srgbClr val="FFC830"/>
              </a:solidFill>
              <a:latin typeface="Eras Bold ITC" panose="020B0907030504020204" pitchFamily="34" charset="0"/>
            </a:endParaRPr>
          </a:p>
          <a:p>
            <a:r>
              <a:rPr lang="en-US" sz="3000" b="1" dirty="0">
                <a:solidFill>
                  <a:schemeClr val="bg1"/>
                </a:solidFill>
              </a:rPr>
              <a:t>A Private Student Loan Comparison Tool</a:t>
            </a:r>
          </a:p>
          <a:p>
            <a:r>
              <a:rPr lang="en-US" sz="1600" b="1" dirty="0">
                <a:solidFill>
                  <a:srgbClr val="FFC830"/>
                </a:solidFill>
              </a:rPr>
              <a:t>NDSU / One Stop / Financial Aid &amp; Scholarships / Loans / Private Student Loans</a:t>
            </a:r>
          </a:p>
        </p:txBody>
      </p:sp>
      <p:pic>
        <p:nvPicPr>
          <p:cNvPr id="2" name="Picture 1">
            <a:hlinkClick r:id="rId3"/>
          </p:cNvPr>
          <p:cNvPicPr>
            <a:picLocks noChangeAspect="1"/>
          </p:cNvPicPr>
          <p:nvPr/>
        </p:nvPicPr>
        <p:blipFill>
          <a:blip r:embed="rId4"/>
          <a:stretch>
            <a:fillRect/>
          </a:stretch>
        </p:blipFill>
        <p:spPr>
          <a:xfrm>
            <a:off x="1766657" y="2627453"/>
            <a:ext cx="5247503" cy="2763591"/>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pPr>
              <a:defRPr/>
            </a:pPr>
            <a:fld id="{4F53384E-CB29-4150-B2BC-CC88999CE166}" type="slidenum">
              <a:rPr lang="en-US" smtClean="0"/>
              <a:pPr>
                <a:defRPr/>
              </a:pPr>
              <a:t>19</a:t>
            </a:fld>
            <a:endParaRPr lang="en-US" dirty="0"/>
          </a:p>
        </p:txBody>
      </p:sp>
      <p:pic>
        <p:nvPicPr>
          <p:cNvPr id="5" name="Picture 4">
            <a:extLst>
              <a:ext uri="{FF2B5EF4-FFF2-40B4-BE49-F238E27FC236}">
                <a16:creationId xmlns:a16="http://schemas.microsoft.com/office/drawing/2014/main" id="{429F6894-99C2-4F97-AC42-6C2078677B5C}"/>
              </a:ext>
            </a:extLst>
          </p:cNvPr>
          <p:cNvPicPr>
            <a:picLocks noChangeAspect="1"/>
          </p:cNvPicPr>
          <p:nvPr/>
        </p:nvPicPr>
        <p:blipFill>
          <a:blip r:embed="rId5"/>
          <a:stretch>
            <a:fillRect/>
          </a:stretch>
        </p:blipFill>
        <p:spPr>
          <a:xfrm rot="20889423">
            <a:off x="7004347" y="3270694"/>
            <a:ext cx="1683571" cy="1143603"/>
          </a:xfrm>
          <a:prstGeom prst="rect">
            <a:avLst/>
          </a:prstGeom>
        </p:spPr>
      </p:pic>
    </p:spTree>
    <p:extLst>
      <p:ext uri="{BB962C8B-B14F-4D97-AF65-F5344CB8AC3E}">
        <p14:creationId xmlns:p14="http://schemas.microsoft.com/office/powerpoint/2010/main" val="1222097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6DA1A8-AB0A-4917-9798-C8F719B9E615}"/>
              </a:ext>
            </a:extLst>
          </p:cNvPr>
          <p:cNvSpPr>
            <a:spLocks noGrp="1"/>
          </p:cNvSpPr>
          <p:nvPr>
            <p:ph type="title"/>
          </p:nvPr>
        </p:nvSpPr>
        <p:spPr>
          <a:xfrm>
            <a:off x="0" y="1"/>
            <a:ext cx="9144000" cy="6858000"/>
          </a:xfrm>
        </p:spPr>
        <p:txBody>
          <a:bodyPr/>
          <a:lstStyle/>
          <a:p>
            <a:r>
              <a:rPr lang="en-US" sz="3200" b="1" dirty="0">
                <a:solidFill>
                  <a:schemeClr val="bg1"/>
                </a:solidFill>
                <a:latin typeface="Rockwell" panose="02060603020205020403" pitchFamily="18" charset="0"/>
              </a:rPr>
              <a:t>UNDERSTANDING</a:t>
            </a: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3200" b="1" dirty="0">
                <a:solidFill>
                  <a:schemeClr val="bg1"/>
                </a:solidFill>
                <a:latin typeface="Rockwell" panose="02060603020205020403" pitchFamily="18" charset="0"/>
              </a:rPr>
            </a:br>
            <a:br>
              <a:rPr lang="en-US" sz="1000" b="1" dirty="0">
                <a:solidFill>
                  <a:schemeClr val="bg1"/>
                </a:solidFill>
                <a:latin typeface="Rockwell" panose="02060603020205020403" pitchFamily="18" charset="0"/>
              </a:rPr>
            </a:br>
            <a:r>
              <a:rPr lang="en-US" sz="5400" b="1" dirty="0">
                <a:latin typeface="Rockwell" panose="02060603020205020403" pitchFamily="18" charset="0"/>
              </a:rPr>
              <a:t>Financial Aid</a:t>
            </a:r>
          </a:p>
        </p:txBody>
      </p:sp>
      <p:sp>
        <p:nvSpPr>
          <p:cNvPr id="5" name="Slide Number Placeholder 4">
            <a:extLst>
              <a:ext uri="{FF2B5EF4-FFF2-40B4-BE49-F238E27FC236}">
                <a16:creationId xmlns:a16="http://schemas.microsoft.com/office/drawing/2014/main" id="{D5DDA4E7-158B-4E5A-BAE0-06C21106EC94}"/>
              </a:ext>
            </a:extLst>
          </p:cNvPr>
          <p:cNvSpPr>
            <a:spLocks noGrp="1"/>
          </p:cNvSpPr>
          <p:nvPr>
            <p:ph type="sldNum" sz="quarter" idx="12"/>
          </p:nvPr>
        </p:nvSpPr>
        <p:spPr/>
        <p:txBody>
          <a:bodyPr/>
          <a:lstStyle/>
          <a:p>
            <a:pPr>
              <a:defRPr/>
            </a:pPr>
            <a:fld id="{D950DBA1-C0A5-426C-B245-C3FE22AC3330}" type="slidenum">
              <a:rPr lang="en-US" smtClean="0"/>
              <a:pPr>
                <a:defRPr/>
              </a:pPr>
              <a:t>2</a:t>
            </a:fld>
            <a:endParaRPr lang="en-US" dirty="0"/>
          </a:p>
        </p:txBody>
      </p:sp>
      <p:pic>
        <p:nvPicPr>
          <p:cNvPr id="9" name="Picture 8">
            <a:extLst>
              <a:ext uri="{FF2B5EF4-FFF2-40B4-BE49-F238E27FC236}">
                <a16:creationId xmlns:a16="http://schemas.microsoft.com/office/drawing/2014/main" id="{A3A1956D-936E-45A1-A7F2-86FC5840F3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95196" y="2206305"/>
            <a:ext cx="3103003" cy="222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0644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8" y="172024"/>
            <a:ext cx="8229600" cy="1143000"/>
          </a:xfrm>
        </p:spPr>
        <p:txBody>
          <a:bodyPr/>
          <a:lstStyle/>
          <a:p>
            <a:r>
              <a:rPr lang="en-US" b="1" dirty="0">
                <a:latin typeface="Rockwell" panose="02060603020205020403" pitchFamily="18" charset="0"/>
              </a:rPr>
              <a:t>Quick Federal Loan Facts</a:t>
            </a:r>
          </a:p>
        </p:txBody>
      </p:sp>
      <p:sp>
        <p:nvSpPr>
          <p:cNvPr id="5" name="Slide Number Placeholder 4"/>
          <p:cNvSpPr>
            <a:spLocks noGrp="1"/>
          </p:cNvSpPr>
          <p:nvPr>
            <p:ph type="sldNum" sz="quarter" idx="12"/>
          </p:nvPr>
        </p:nvSpPr>
        <p:spPr/>
        <p:txBody>
          <a:bodyPr/>
          <a:lstStyle/>
          <a:p>
            <a:pPr>
              <a:defRPr/>
            </a:pPr>
            <a:fld id="{D950DBA1-C0A5-426C-B245-C3FE22AC3330}" type="slidenum">
              <a:rPr lang="en-US" smtClean="0"/>
              <a:pPr>
                <a:defRPr/>
              </a:pPr>
              <a:t>20</a:t>
            </a:fld>
            <a:endParaRPr lang="en-US" dirty="0"/>
          </a:p>
        </p:txBody>
      </p:sp>
      <p:sp>
        <p:nvSpPr>
          <p:cNvPr id="2" name="TextBox 1"/>
          <p:cNvSpPr txBox="1"/>
          <p:nvPr/>
        </p:nvSpPr>
        <p:spPr>
          <a:xfrm>
            <a:off x="380998" y="3368387"/>
            <a:ext cx="8305802" cy="3170099"/>
          </a:xfrm>
          <a:prstGeom prst="rect">
            <a:avLst/>
          </a:prstGeom>
          <a:noFill/>
        </p:spPr>
        <p:txBody>
          <a:bodyPr wrap="square" rtlCol="0">
            <a:spAutoFit/>
          </a:bodyPr>
          <a:lstStyle/>
          <a:p>
            <a:r>
              <a:rPr lang="en-US" sz="2000" b="1" dirty="0">
                <a:solidFill>
                  <a:schemeClr val="bg1"/>
                </a:solidFill>
              </a:rPr>
              <a:t>Benefits:</a:t>
            </a:r>
            <a:r>
              <a:rPr lang="en-US" sz="2000" dirty="0">
                <a:solidFill>
                  <a:schemeClr val="bg1"/>
                </a:solidFill>
              </a:rPr>
              <a:t>  </a:t>
            </a:r>
          </a:p>
          <a:p>
            <a:pPr marL="342900" indent="-342900">
              <a:buFont typeface="Arial" panose="020B0604020202020204" pitchFamily="34" charset="0"/>
              <a:buChar char="•"/>
            </a:pPr>
            <a:r>
              <a:rPr lang="en-US" sz="2000" dirty="0">
                <a:solidFill>
                  <a:schemeClr val="bg1"/>
                </a:solidFill>
              </a:rPr>
              <a:t>Low fixed interest rates (set annually by Congress)</a:t>
            </a:r>
          </a:p>
          <a:p>
            <a:pPr marL="342900" indent="-342900">
              <a:buFont typeface="Arial" panose="020B0604020202020204" pitchFamily="34" charset="0"/>
              <a:buChar char="•"/>
            </a:pPr>
            <a:r>
              <a:rPr lang="en-US" sz="2000" dirty="0">
                <a:solidFill>
                  <a:schemeClr val="bg1"/>
                </a:solidFill>
              </a:rPr>
              <a:t>Flexible repayment plans (6 mos. grace period)</a:t>
            </a:r>
          </a:p>
          <a:p>
            <a:endParaRPr lang="en-US" sz="2000" dirty="0">
              <a:solidFill>
                <a:schemeClr val="bg1"/>
              </a:solidFill>
            </a:endParaRPr>
          </a:p>
          <a:p>
            <a:r>
              <a:rPr lang="en-US" sz="2000" b="1" dirty="0">
                <a:solidFill>
                  <a:schemeClr val="bg1"/>
                </a:solidFill>
              </a:rPr>
              <a:t>Direct Plus Loan Grace Period:</a:t>
            </a:r>
            <a:r>
              <a:rPr lang="en-US" sz="2000" dirty="0">
                <a:solidFill>
                  <a:schemeClr val="bg1"/>
                </a:solidFill>
              </a:rPr>
              <a:t>  Parent is the borrower and repayment begins once the loan is fully disbursed. Parent may request deferment while student is enrolled at least half-time.  Interest will accrue during periods of deferment.</a:t>
            </a:r>
          </a:p>
          <a:p>
            <a:endParaRPr lang="en-US" sz="2000" dirty="0">
              <a:solidFill>
                <a:schemeClr val="bg1"/>
              </a:solidFill>
            </a:endParaRPr>
          </a:p>
          <a:p>
            <a:endParaRPr lang="en-US" sz="2000" dirty="0">
              <a:solidFill>
                <a:schemeClr val="bg1"/>
              </a:solidFill>
            </a:endParaRPr>
          </a:p>
        </p:txBody>
      </p:sp>
      <p:graphicFrame>
        <p:nvGraphicFramePr>
          <p:cNvPr id="8" name="Table 7">
            <a:extLst>
              <a:ext uri="{FF2B5EF4-FFF2-40B4-BE49-F238E27FC236}">
                <a16:creationId xmlns:a16="http://schemas.microsoft.com/office/drawing/2014/main" id="{991D7FAC-B62F-48FA-B63C-1C89EBEE6541}"/>
              </a:ext>
            </a:extLst>
          </p:cNvPr>
          <p:cNvGraphicFramePr>
            <a:graphicFrameLocks noGrp="1"/>
          </p:cNvGraphicFramePr>
          <p:nvPr>
            <p:extLst>
              <p:ext uri="{D42A27DB-BD31-4B8C-83A1-F6EECF244321}">
                <p14:modId xmlns:p14="http://schemas.microsoft.com/office/powerpoint/2010/main" val="1181492985"/>
              </p:ext>
            </p:extLst>
          </p:nvPr>
        </p:nvGraphicFramePr>
        <p:xfrm>
          <a:off x="304798" y="1397000"/>
          <a:ext cx="8597904" cy="1676400"/>
        </p:xfrm>
        <a:graphic>
          <a:graphicData uri="http://schemas.openxmlformats.org/drawingml/2006/table">
            <a:tbl>
              <a:tblPr firstRow="1" bandRow="1">
                <a:tableStyleId>{F5AB1C69-6EDB-4FF4-983F-18BD219EF322}</a:tableStyleId>
              </a:tblPr>
              <a:tblGrid>
                <a:gridCol w="2169954">
                  <a:extLst>
                    <a:ext uri="{9D8B030D-6E8A-4147-A177-3AD203B41FA5}">
                      <a16:colId xmlns:a16="http://schemas.microsoft.com/office/drawing/2014/main" val="1559028058"/>
                    </a:ext>
                  </a:extLst>
                </a:gridCol>
                <a:gridCol w="3229762">
                  <a:extLst>
                    <a:ext uri="{9D8B030D-6E8A-4147-A177-3AD203B41FA5}">
                      <a16:colId xmlns:a16="http://schemas.microsoft.com/office/drawing/2014/main" val="2648171320"/>
                    </a:ext>
                  </a:extLst>
                </a:gridCol>
                <a:gridCol w="1702965">
                  <a:extLst>
                    <a:ext uri="{9D8B030D-6E8A-4147-A177-3AD203B41FA5}">
                      <a16:colId xmlns:a16="http://schemas.microsoft.com/office/drawing/2014/main" val="24379536"/>
                    </a:ext>
                  </a:extLst>
                </a:gridCol>
                <a:gridCol w="1495223">
                  <a:extLst>
                    <a:ext uri="{9D8B030D-6E8A-4147-A177-3AD203B41FA5}">
                      <a16:colId xmlns:a16="http://schemas.microsoft.com/office/drawing/2014/main" val="1665239244"/>
                    </a:ext>
                  </a:extLst>
                </a:gridCol>
              </a:tblGrid>
              <a:tr h="370840">
                <a:tc>
                  <a:txBody>
                    <a:bodyPr/>
                    <a:lstStyle/>
                    <a:p>
                      <a:pPr algn="ctr"/>
                      <a:r>
                        <a:rPr lang="en-US" sz="1400" dirty="0">
                          <a:solidFill>
                            <a:schemeClr val="tx1"/>
                          </a:solidFill>
                        </a:rPr>
                        <a:t>LOAN TYPE</a:t>
                      </a:r>
                    </a:p>
                  </a:txBody>
                  <a:tcPr/>
                </a:tc>
                <a:tc>
                  <a:txBody>
                    <a:bodyPr/>
                    <a:lstStyle/>
                    <a:p>
                      <a:pPr algn="ctr"/>
                      <a:r>
                        <a:rPr lang="en-US" sz="1400" dirty="0">
                          <a:solidFill>
                            <a:schemeClr val="tx1"/>
                          </a:solidFill>
                        </a:rPr>
                        <a:t>BORROWER TYPE</a:t>
                      </a:r>
                    </a:p>
                  </a:txBody>
                  <a:tcPr/>
                </a:tc>
                <a:tc>
                  <a:txBody>
                    <a:bodyPr/>
                    <a:lstStyle/>
                    <a:p>
                      <a:pPr algn="ctr"/>
                      <a:r>
                        <a:rPr lang="en-US" sz="1400" dirty="0">
                          <a:solidFill>
                            <a:schemeClr val="tx1"/>
                          </a:solidFill>
                        </a:rPr>
                        <a:t>INTEREST RATE (FIXED)</a:t>
                      </a:r>
                    </a:p>
                  </a:txBody>
                  <a:tcPr/>
                </a:tc>
                <a:tc>
                  <a:txBody>
                    <a:bodyPr/>
                    <a:lstStyle/>
                    <a:p>
                      <a:pPr algn="ctr"/>
                      <a:r>
                        <a:rPr lang="en-US" sz="1400" dirty="0">
                          <a:solidFill>
                            <a:schemeClr val="tx1"/>
                          </a:solidFill>
                        </a:rPr>
                        <a:t>LOAN FEES</a:t>
                      </a:r>
                    </a:p>
                  </a:txBody>
                  <a:tcPr/>
                </a:tc>
                <a:extLst>
                  <a:ext uri="{0D108BD9-81ED-4DB2-BD59-A6C34878D82A}">
                    <a16:rowId xmlns:a16="http://schemas.microsoft.com/office/drawing/2014/main" val="22126937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Subsidized and Unsubsidized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Undergraduate</a:t>
                      </a:r>
                    </a:p>
                    <a:p>
                      <a:pPr algn="l"/>
                      <a:endParaRPr lang="en-US" sz="1600" dirty="0"/>
                    </a:p>
                  </a:txBody>
                  <a:tcPr/>
                </a:tc>
                <a:tc>
                  <a:txBody>
                    <a:bodyPr/>
                    <a:lstStyle/>
                    <a:p>
                      <a:pPr algn="ctr"/>
                      <a:r>
                        <a:rPr lang="en-US" sz="1600" dirty="0"/>
                        <a:t>3.73%</a:t>
                      </a:r>
                    </a:p>
                  </a:txBody>
                  <a:tcPr/>
                </a:tc>
                <a:tc>
                  <a:txBody>
                    <a:bodyPr/>
                    <a:lstStyle/>
                    <a:p>
                      <a:pPr algn="ctr"/>
                      <a:r>
                        <a:rPr lang="en-US" sz="1600" dirty="0"/>
                        <a:t>1.057%</a:t>
                      </a:r>
                    </a:p>
                  </a:txBody>
                  <a:tcPr/>
                </a:tc>
                <a:extLst>
                  <a:ext uri="{0D108BD9-81ED-4DB2-BD59-A6C34878D82A}">
                    <a16:rowId xmlns:a16="http://schemas.microsoft.com/office/drawing/2014/main" val="3860535918"/>
                  </a:ext>
                </a:extLst>
              </a:tr>
              <a:tr h="370840">
                <a:tc>
                  <a:txBody>
                    <a:bodyPr/>
                    <a:lstStyle/>
                    <a:p>
                      <a:pPr algn="l"/>
                      <a:r>
                        <a:rPr lang="en-US" sz="1600" dirty="0"/>
                        <a:t>Direct PLUS </a:t>
                      </a:r>
                    </a:p>
                  </a:txBody>
                  <a:tcPr/>
                </a:tc>
                <a:tc>
                  <a:txBody>
                    <a:bodyPr/>
                    <a:lstStyle/>
                    <a:p>
                      <a:pPr algn="l"/>
                      <a:r>
                        <a:rPr lang="en-US" sz="1600" dirty="0"/>
                        <a:t>Only federal loan option </a:t>
                      </a:r>
                      <a:br>
                        <a:rPr lang="en-US" sz="1600" dirty="0"/>
                      </a:br>
                      <a:r>
                        <a:rPr lang="en-US" sz="1600" dirty="0"/>
                        <a:t>for Parents</a:t>
                      </a:r>
                    </a:p>
                  </a:txBody>
                  <a:tcPr/>
                </a:tc>
                <a:tc>
                  <a:txBody>
                    <a:bodyPr/>
                    <a:lstStyle/>
                    <a:p>
                      <a:pPr algn="ctr"/>
                      <a:r>
                        <a:rPr lang="en-US" sz="1600" dirty="0"/>
                        <a:t>5.28%</a:t>
                      </a:r>
                    </a:p>
                  </a:txBody>
                  <a:tcPr/>
                </a:tc>
                <a:tc>
                  <a:txBody>
                    <a:bodyPr/>
                    <a:lstStyle/>
                    <a:p>
                      <a:pPr algn="ctr"/>
                      <a:r>
                        <a:rPr lang="en-US" sz="1600" dirty="0"/>
                        <a:t>4.228%</a:t>
                      </a:r>
                    </a:p>
                  </a:txBody>
                  <a:tcPr/>
                </a:tc>
                <a:extLst>
                  <a:ext uri="{0D108BD9-81ED-4DB2-BD59-A6C34878D82A}">
                    <a16:rowId xmlns:a16="http://schemas.microsoft.com/office/drawing/2014/main" val="3904836260"/>
                  </a:ext>
                </a:extLst>
              </a:tr>
            </a:tbl>
          </a:graphicData>
        </a:graphic>
      </p:graphicFrame>
    </p:spTree>
    <p:extLst>
      <p:ext uri="{BB962C8B-B14F-4D97-AF65-F5344CB8AC3E}">
        <p14:creationId xmlns:p14="http://schemas.microsoft.com/office/powerpoint/2010/main" val="1294309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781"/>
            <a:ext cx="9143999" cy="949252"/>
          </a:xfrm>
        </p:spPr>
        <p:txBody>
          <a:bodyPr/>
          <a:lstStyle/>
          <a:p>
            <a:r>
              <a:rPr lang="en-US" sz="4000" b="1" dirty="0">
                <a:solidFill>
                  <a:srgbClr val="FFC830"/>
                </a:solidFill>
                <a:latin typeface="Rockwell" panose="02060603020205020403" pitchFamily="18" charset="0"/>
              </a:rPr>
              <a:t>Direct PLUS Loan</a:t>
            </a:r>
            <a:endParaRPr lang="en-US" sz="2000" b="1" dirty="0">
              <a:solidFill>
                <a:srgbClr val="FFC830"/>
              </a:solidFill>
              <a:latin typeface="Rockwell" panose="02060603020205020403" pitchFamily="18" charset="0"/>
            </a:endParaRPr>
          </a:p>
        </p:txBody>
      </p:sp>
      <p:sp>
        <p:nvSpPr>
          <p:cNvPr id="3" name="Content Placeholder 2"/>
          <p:cNvSpPr>
            <a:spLocks noGrp="1"/>
          </p:cNvSpPr>
          <p:nvPr>
            <p:ph idx="1"/>
          </p:nvPr>
        </p:nvSpPr>
        <p:spPr>
          <a:xfrm>
            <a:off x="-172454" y="3297274"/>
            <a:ext cx="9143999" cy="2248929"/>
          </a:xfrm>
        </p:spPr>
        <p:txBody>
          <a:bodyPr/>
          <a:lstStyle/>
          <a:p>
            <a:pPr lvl="1">
              <a:spcBef>
                <a:spcPts val="0"/>
              </a:spcBef>
              <a:spcAft>
                <a:spcPts val="600"/>
              </a:spcAft>
              <a:buFont typeface="Arial" panose="020B0604020202020204" pitchFamily="34" charset="0"/>
              <a:buChar char="•"/>
            </a:pPr>
            <a:r>
              <a:rPr lang="en-US" sz="2000" dirty="0">
                <a:latin typeface="+mj-lt"/>
              </a:rPr>
              <a:t>A parents’ PLUS Loan denial due to adverse credit history may result </a:t>
            </a:r>
            <a:br>
              <a:rPr lang="en-US" sz="2000" dirty="0">
                <a:latin typeface="+mj-lt"/>
              </a:rPr>
            </a:br>
            <a:r>
              <a:rPr lang="en-US" sz="2000" dirty="0">
                <a:latin typeface="+mj-lt"/>
              </a:rPr>
              <a:t>in additional Direct Loan eligibility for the student</a:t>
            </a:r>
          </a:p>
          <a:p>
            <a:pPr lvl="1">
              <a:spcBef>
                <a:spcPts val="0"/>
              </a:spcBef>
              <a:spcAft>
                <a:spcPts val="600"/>
              </a:spcAft>
              <a:buFont typeface="Arial" panose="020B0604020202020204" pitchFamily="34" charset="0"/>
              <a:buChar char="•"/>
            </a:pPr>
            <a:r>
              <a:rPr lang="en-US" sz="2000" dirty="0">
                <a:latin typeface="+mj-lt"/>
              </a:rPr>
              <a:t>Borrow up to cost of attendance minus other aid received</a:t>
            </a:r>
          </a:p>
          <a:p>
            <a:pPr lvl="1">
              <a:spcBef>
                <a:spcPts val="0"/>
              </a:spcBef>
              <a:spcAft>
                <a:spcPts val="600"/>
              </a:spcAft>
              <a:buFont typeface="Arial" panose="020B0604020202020204" pitchFamily="34" charset="0"/>
              <a:buChar char="•"/>
            </a:pPr>
            <a:r>
              <a:rPr lang="en-US" sz="2000" dirty="0">
                <a:latin typeface="+mj-lt"/>
              </a:rPr>
              <a:t>Repayment begins upon full disbursement of the loan</a:t>
            </a:r>
          </a:p>
          <a:p>
            <a:pPr lvl="1">
              <a:spcBef>
                <a:spcPts val="0"/>
              </a:spcBef>
              <a:spcAft>
                <a:spcPts val="600"/>
              </a:spcAft>
              <a:buFont typeface="Arial" panose="020B0604020202020204" pitchFamily="34" charset="0"/>
              <a:buChar char="•"/>
            </a:pPr>
            <a:r>
              <a:rPr lang="en-US" sz="2000" dirty="0">
                <a:latin typeface="+mj-lt"/>
              </a:rPr>
              <a:t>Deferment options available by contacting the loan servicer</a:t>
            </a:r>
          </a:p>
        </p:txBody>
      </p:sp>
      <p:sp>
        <p:nvSpPr>
          <p:cNvPr id="4" name="Slide Number Placeholder 3"/>
          <p:cNvSpPr>
            <a:spLocks noGrp="1"/>
          </p:cNvSpPr>
          <p:nvPr>
            <p:ph type="sldNum" sz="quarter" idx="12"/>
          </p:nvPr>
        </p:nvSpPr>
        <p:spPr/>
        <p:txBody>
          <a:bodyPr/>
          <a:lstStyle/>
          <a:p>
            <a:pPr>
              <a:defRPr/>
            </a:pPr>
            <a:fld id="{E9F4B987-738B-4E6D-881D-867D08FADE3A}" type="slidenum">
              <a:rPr lang="en-US" smtClean="0"/>
              <a:pPr>
                <a:defRPr/>
              </a:pPr>
              <a:t>21</a:t>
            </a:fld>
            <a:endParaRPr lang="en-US" dirty="0"/>
          </a:p>
        </p:txBody>
      </p:sp>
      <p:sp>
        <p:nvSpPr>
          <p:cNvPr id="6" name="Content Placeholder 2">
            <a:extLst>
              <a:ext uri="{FF2B5EF4-FFF2-40B4-BE49-F238E27FC236}">
                <a16:creationId xmlns:a16="http://schemas.microsoft.com/office/drawing/2014/main" id="{C922C784-70B7-4D12-ACEB-1253C1BB40BA}"/>
              </a:ext>
            </a:extLst>
          </p:cNvPr>
          <p:cNvSpPr txBox="1">
            <a:spLocks/>
          </p:cNvSpPr>
          <p:nvPr/>
        </p:nvSpPr>
        <p:spPr bwMode="auto">
          <a:xfrm>
            <a:off x="-172454" y="1716705"/>
            <a:ext cx="4998454" cy="152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Font typeface="Arial" pitchFamily="34" charset="0"/>
              <a:buChar char="•"/>
            </a:pPr>
            <a:r>
              <a:rPr lang="en-US" sz="2000" dirty="0"/>
              <a:t>Parents borrow on behalf of </a:t>
            </a:r>
            <a:br>
              <a:rPr lang="en-US" sz="2000" dirty="0"/>
            </a:br>
            <a:r>
              <a:rPr lang="en-US" sz="2000" dirty="0"/>
              <a:t>their dependent undergrad student</a:t>
            </a:r>
          </a:p>
          <a:p>
            <a:pPr lvl="1">
              <a:spcBef>
                <a:spcPts val="0"/>
              </a:spcBef>
              <a:spcAft>
                <a:spcPts val="600"/>
              </a:spcAft>
              <a:buFont typeface="Arial" pitchFamily="34" charset="0"/>
              <a:buChar char="•"/>
            </a:pPr>
            <a:r>
              <a:rPr lang="en-US" sz="2000" dirty="0">
                <a:latin typeface="+mj-lt"/>
              </a:rPr>
              <a:t>Long-term, fixed interest rate loan (FAFSA completion required)</a:t>
            </a:r>
            <a:br>
              <a:rPr lang="en-US" sz="2000" dirty="0">
                <a:latin typeface="+mj-lt"/>
              </a:rPr>
            </a:br>
            <a:r>
              <a:rPr lang="en-US" sz="2400" b="1" dirty="0">
                <a:solidFill>
                  <a:srgbClr val="FFFF00"/>
                </a:solidFill>
                <a:latin typeface="Arial Black" panose="020B0A04020102020204" pitchFamily="34" charset="0"/>
              </a:rPr>
              <a:t>     </a:t>
            </a:r>
            <a:endParaRPr lang="en-US" sz="2300" dirty="0">
              <a:solidFill>
                <a:srgbClr val="FF0000"/>
              </a:solidFill>
              <a:latin typeface="+mj-lt"/>
            </a:endParaRPr>
          </a:p>
        </p:txBody>
      </p:sp>
      <p:graphicFrame>
        <p:nvGraphicFramePr>
          <p:cNvPr id="8" name="Table 7">
            <a:extLst>
              <a:ext uri="{FF2B5EF4-FFF2-40B4-BE49-F238E27FC236}">
                <a16:creationId xmlns:a16="http://schemas.microsoft.com/office/drawing/2014/main" id="{0B7E78F2-308A-4982-BD9D-2BC6EDE33C4A}"/>
              </a:ext>
            </a:extLst>
          </p:cNvPr>
          <p:cNvGraphicFramePr>
            <a:graphicFrameLocks noGrp="1"/>
          </p:cNvGraphicFramePr>
          <p:nvPr>
            <p:extLst>
              <p:ext uri="{D42A27DB-BD31-4B8C-83A1-F6EECF244321}">
                <p14:modId xmlns:p14="http://schemas.microsoft.com/office/powerpoint/2010/main" val="1402238662"/>
              </p:ext>
            </p:extLst>
          </p:nvPr>
        </p:nvGraphicFramePr>
        <p:xfrm>
          <a:off x="4826000" y="1918939"/>
          <a:ext cx="4064002" cy="962121"/>
        </p:xfrm>
        <a:graphic>
          <a:graphicData uri="http://schemas.openxmlformats.org/drawingml/2006/table">
            <a:tbl>
              <a:tblPr firstRow="1" bandRow="1">
                <a:tableStyleId>{F5AB1C69-6EDB-4FF4-983F-18BD219EF322}</a:tableStyleId>
              </a:tblPr>
              <a:tblGrid>
                <a:gridCol w="1751263">
                  <a:extLst>
                    <a:ext uri="{9D8B030D-6E8A-4147-A177-3AD203B41FA5}">
                      <a16:colId xmlns:a16="http://schemas.microsoft.com/office/drawing/2014/main" val="4243481850"/>
                    </a:ext>
                  </a:extLst>
                </a:gridCol>
                <a:gridCol w="1122947">
                  <a:extLst>
                    <a:ext uri="{9D8B030D-6E8A-4147-A177-3AD203B41FA5}">
                      <a16:colId xmlns:a16="http://schemas.microsoft.com/office/drawing/2014/main" val="367270875"/>
                    </a:ext>
                  </a:extLst>
                </a:gridCol>
                <a:gridCol w="1189792">
                  <a:extLst>
                    <a:ext uri="{9D8B030D-6E8A-4147-A177-3AD203B41FA5}">
                      <a16:colId xmlns:a16="http://schemas.microsoft.com/office/drawing/2014/main" val="217910644"/>
                    </a:ext>
                  </a:extLst>
                </a:gridCol>
              </a:tblGrid>
              <a:tr h="505292">
                <a:tc>
                  <a:txBody>
                    <a:bodyPr/>
                    <a:lstStyle/>
                    <a:p>
                      <a:pPr algn="ctr"/>
                      <a:r>
                        <a:rPr lang="en-US" sz="1400" dirty="0"/>
                        <a:t>LOAN </a:t>
                      </a:r>
                      <a:br>
                        <a:rPr lang="en-US" sz="1400" dirty="0"/>
                      </a:br>
                      <a:r>
                        <a:rPr lang="en-US" sz="1400" dirty="0"/>
                        <a:t>TYPE</a:t>
                      </a:r>
                    </a:p>
                  </a:txBody>
                  <a:tcPr/>
                </a:tc>
                <a:tc>
                  <a:txBody>
                    <a:bodyPr/>
                    <a:lstStyle/>
                    <a:p>
                      <a:pPr algn="ctr"/>
                      <a:r>
                        <a:rPr lang="en-US" sz="1400" dirty="0"/>
                        <a:t>INTEREST RATE</a:t>
                      </a:r>
                    </a:p>
                  </a:txBody>
                  <a:tcPr/>
                </a:tc>
                <a:tc>
                  <a:txBody>
                    <a:bodyPr/>
                    <a:lstStyle/>
                    <a:p>
                      <a:pPr algn="ctr"/>
                      <a:r>
                        <a:rPr lang="en-US" sz="1400" dirty="0"/>
                        <a:t>LOAN FEES</a:t>
                      </a:r>
                    </a:p>
                  </a:txBody>
                  <a:tcPr/>
                </a:tc>
                <a:extLst>
                  <a:ext uri="{0D108BD9-81ED-4DB2-BD59-A6C34878D82A}">
                    <a16:rowId xmlns:a16="http://schemas.microsoft.com/office/drawing/2014/main" val="1086273810"/>
                  </a:ext>
                </a:extLst>
              </a:tr>
              <a:tr h="443961">
                <a:tc>
                  <a:txBody>
                    <a:bodyPr/>
                    <a:lstStyle/>
                    <a:p>
                      <a:pPr algn="ctr"/>
                      <a:r>
                        <a:rPr lang="en-US" sz="1400" dirty="0"/>
                        <a:t>Direct PLUS Loan</a:t>
                      </a:r>
                    </a:p>
                  </a:txBody>
                  <a:tcPr/>
                </a:tc>
                <a:tc>
                  <a:txBody>
                    <a:bodyPr/>
                    <a:lstStyle/>
                    <a:p>
                      <a:pPr algn="ctr"/>
                      <a:r>
                        <a:rPr lang="en-US" sz="1400" dirty="0"/>
                        <a:t>6.28%</a:t>
                      </a:r>
                    </a:p>
                  </a:txBody>
                  <a:tcPr/>
                </a:tc>
                <a:tc>
                  <a:txBody>
                    <a:bodyPr/>
                    <a:lstStyle/>
                    <a:p>
                      <a:pPr algn="ctr"/>
                      <a:r>
                        <a:rPr lang="en-US" sz="1400" dirty="0"/>
                        <a:t>4.228</a:t>
                      </a:r>
                    </a:p>
                  </a:txBody>
                  <a:tcPr/>
                </a:tc>
                <a:extLst>
                  <a:ext uri="{0D108BD9-81ED-4DB2-BD59-A6C34878D82A}">
                    <a16:rowId xmlns:a16="http://schemas.microsoft.com/office/drawing/2014/main" val="2645334407"/>
                  </a:ext>
                </a:extLst>
              </a:tr>
            </a:tbl>
          </a:graphicData>
        </a:graphic>
      </p:graphicFrame>
      <p:sp>
        <p:nvSpPr>
          <p:cNvPr id="7" name="Rectangle 6">
            <a:extLst>
              <a:ext uri="{FF2B5EF4-FFF2-40B4-BE49-F238E27FC236}">
                <a16:creationId xmlns:a16="http://schemas.microsoft.com/office/drawing/2014/main" id="{11D58149-B28C-4DF7-803A-7E1B3049F305}"/>
              </a:ext>
            </a:extLst>
          </p:cNvPr>
          <p:cNvSpPr/>
          <p:nvPr/>
        </p:nvSpPr>
        <p:spPr>
          <a:xfrm>
            <a:off x="388710" y="5546203"/>
            <a:ext cx="8464378" cy="397032"/>
          </a:xfrm>
          <a:prstGeom prst="rect">
            <a:avLst/>
          </a:prstGeom>
          <a:solidFill>
            <a:schemeClr val="tx1"/>
          </a:solidFill>
        </p:spPr>
        <p:txBody>
          <a:bodyPr wrap="square">
            <a:spAutoFit/>
          </a:bodyPr>
          <a:lstStyle/>
          <a:p>
            <a:pPr marL="0" indent="0" algn="ctr">
              <a:lnSpc>
                <a:spcPct val="90000"/>
              </a:lnSpc>
              <a:spcAft>
                <a:spcPts val="600"/>
              </a:spcAft>
              <a:buNone/>
            </a:pPr>
            <a:r>
              <a:rPr lang="en-US" sz="2200" b="1" dirty="0">
                <a:solidFill>
                  <a:srgbClr val="FFD937"/>
                </a:solidFill>
              </a:rPr>
              <a:t>www.ndsu.edu/onestop/finaid/loans/federalloans/</a:t>
            </a:r>
          </a:p>
        </p:txBody>
      </p:sp>
    </p:spTree>
    <p:extLst>
      <p:ext uri="{BB962C8B-B14F-4D97-AF65-F5344CB8AC3E}">
        <p14:creationId xmlns:p14="http://schemas.microsoft.com/office/powerpoint/2010/main" val="1956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4294967295"/>
          </p:nvPr>
        </p:nvSpPr>
        <p:spPr>
          <a:xfrm>
            <a:off x="218114" y="1364183"/>
            <a:ext cx="8805570" cy="3782780"/>
          </a:xfrm>
        </p:spPr>
        <p:txBody>
          <a:bodyPr/>
          <a:lstStyle/>
          <a:p>
            <a:pPr marL="0" indent="0">
              <a:spcBef>
                <a:spcPts val="0"/>
              </a:spcBef>
              <a:spcAft>
                <a:spcPts val="600"/>
              </a:spcAft>
              <a:buNone/>
            </a:pPr>
            <a:r>
              <a:rPr lang="en-US" sz="2400" b="1" dirty="0">
                <a:solidFill>
                  <a:srgbClr val="FF0000"/>
                </a:solidFill>
                <a:latin typeface="Cooper Black" panose="0208090404030B020404" pitchFamily="18" charset="0"/>
                <a:ea typeface="ＭＳ Ｐゴシック" charset="-128"/>
              </a:rPr>
              <a:t>Q:</a:t>
            </a:r>
            <a:r>
              <a:rPr lang="en-US" sz="2400" dirty="0">
                <a:latin typeface="Abadi" panose="020B0604020104020204" pitchFamily="34" charset="0"/>
                <a:ea typeface="ＭＳ Ｐゴシック" charset="-128"/>
              </a:rPr>
              <a:t> Has there been a significant change of income in the family?</a:t>
            </a:r>
          </a:p>
          <a:p>
            <a:pPr marL="400050" lvl="1" indent="0">
              <a:spcBef>
                <a:spcPts val="0"/>
              </a:spcBef>
              <a:spcAft>
                <a:spcPts val="600"/>
              </a:spcAft>
              <a:buNone/>
            </a:pPr>
            <a:r>
              <a:rPr lang="en-US" sz="1800" dirty="0">
                <a:latin typeface="Abadi" panose="020B0604020104020204" pitchFamily="34" charset="0"/>
                <a:ea typeface="ＭＳ Ｐゴシック" charset="-128"/>
              </a:rPr>
              <a:t> (e.g. reduction of income or benefits, high medical expenses, death of a parent) </a:t>
            </a:r>
            <a:br>
              <a:rPr lang="en-US" sz="1800" dirty="0">
                <a:latin typeface="Abadi" panose="020B0604020104020204" pitchFamily="34" charset="0"/>
                <a:ea typeface="ＭＳ Ｐゴシック" charset="-128"/>
              </a:rPr>
            </a:br>
            <a:r>
              <a:rPr lang="en-US" sz="1800" dirty="0">
                <a:ea typeface="ＭＳ Ｐゴシック" charset="-128"/>
              </a:rPr>
              <a:t> </a:t>
            </a:r>
          </a:p>
          <a:p>
            <a:pPr marL="0" indent="0">
              <a:spcBef>
                <a:spcPts val="0"/>
              </a:spcBef>
              <a:spcAft>
                <a:spcPts val="600"/>
              </a:spcAft>
              <a:buNone/>
            </a:pPr>
            <a:r>
              <a:rPr lang="en-US" sz="2400" b="1" dirty="0">
                <a:solidFill>
                  <a:srgbClr val="FF0000"/>
                </a:solidFill>
                <a:latin typeface="Cooper Black" panose="0208090404030B020404" pitchFamily="18" charset="0"/>
                <a:ea typeface="ＭＳ Ｐゴシック" charset="-128"/>
              </a:rPr>
              <a:t>A:</a:t>
            </a:r>
            <a:r>
              <a:rPr lang="en-US" sz="2400" dirty="0">
                <a:ea typeface="ＭＳ Ｐゴシック" charset="-128"/>
              </a:rPr>
              <a:t>	</a:t>
            </a:r>
            <a:r>
              <a:rPr lang="en-US" sz="2400" dirty="0">
                <a:latin typeface="Abadi" panose="020B0604020104020204" pitchFamily="34" charset="0"/>
                <a:ea typeface="ＭＳ Ｐゴシック" charset="-128"/>
              </a:rPr>
              <a:t>You can request to have your financial aid reviewed.</a:t>
            </a:r>
          </a:p>
          <a:p>
            <a:pPr lvl="1">
              <a:spcBef>
                <a:spcPts val="0"/>
              </a:spcBef>
              <a:spcAft>
                <a:spcPts val="600"/>
              </a:spcAft>
            </a:pPr>
            <a:r>
              <a:rPr lang="en-US" sz="1600" dirty="0">
                <a:ea typeface="ＭＳ Ｐゴシック" charset="-128"/>
              </a:rPr>
              <a:t>Complete FAFSA as normal using 2020 tax return information</a:t>
            </a:r>
          </a:p>
          <a:p>
            <a:pPr lvl="1">
              <a:spcBef>
                <a:spcPts val="0"/>
              </a:spcBef>
              <a:spcAft>
                <a:spcPts val="600"/>
              </a:spcAft>
            </a:pPr>
            <a:r>
              <a:rPr lang="en-US" sz="1600" dirty="0">
                <a:ea typeface="ＭＳ Ｐゴシック" charset="-128"/>
              </a:rPr>
              <a:t>Submit the 2022-23 Special Circumstance form and provide required documents</a:t>
            </a:r>
          </a:p>
          <a:p>
            <a:pPr marL="0" indent="0">
              <a:spcBef>
                <a:spcPts val="0"/>
              </a:spcBef>
              <a:spcAft>
                <a:spcPts val="600"/>
              </a:spcAft>
              <a:buNone/>
            </a:pPr>
            <a:endParaRPr lang="en-US" sz="2000" dirty="0">
              <a:ea typeface="ＭＳ Ｐゴシック" charset="-128"/>
            </a:endParaRPr>
          </a:p>
          <a:p>
            <a:pPr marL="0" indent="0">
              <a:spcBef>
                <a:spcPts val="0"/>
              </a:spcBef>
              <a:spcAft>
                <a:spcPts val="600"/>
              </a:spcAft>
              <a:buNone/>
            </a:pPr>
            <a:r>
              <a:rPr lang="en-US" sz="2000" dirty="0">
                <a:ea typeface="ＭＳ Ｐゴシック" charset="-128"/>
              </a:rPr>
              <a:t>This process allows us to re-evaluate the student’s financial aid eligibility based on a more accurate picture of your current financial situation.  This process does not guarantee that additional aid will be available.  </a:t>
            </a:r>
          </a:p>
          <a:p>
            <a:pPr marL="0" indent="0">
              <a:spcBef>
                <a:spcPts val="0"/>
              </a:spcBef>
              <a:spcAft>
                <a:spcPts val="600"/>
              </a:spcAft>
              <a:buNone/>
            </a:pPr>
            <a:endParaRPr lang="en-US" sz="2400" dirty="0">
              <a:ea typeface="ＭＳ Ｐゴシック" charset="-128"/>
            </a:endParaRPr>
          </a:p>
        </p:txBody>
      </p:sp>
      <p:sp>
        <p:nvSpPr>
          <p:cNvPr id="11267" name="Rectangle 2"/>
          <p:cNvSpPr>
            <a:spLocks noGrp="1" noChangeArrowheads="1"/>
          </p:cNvSpPr>
          <p:nvPr>
            <p:ph type="title"/>
          </p:nvPr>
        </p:nvSpPr>
        <p:spPr>
          <a:xfrm>
            <a:off x="0" y="188381"/>
            <a:ext cx="9144000" cy="1143000"/>
          </a:xfrm>
        </p:spPr>
        <p:txBody>
          <a:bodyPr/>
          <a:lstStyle/>
          <a:p>
            <a:pPr eaLnBrk="1" hangingPunct="1"/>
            <a:r>
              <a:rPr lang="en-US" sz="4000" b="1" dirty="0">
                <a:solidFill>
                  <a:srgbClr val="FFD937"/>
                </a:solidFill>
                <a:latin typeface="Rockwell" panose="02060603020205020403" pitchFamily="18" charset="0"/>
                <a:ea typeface="ＭＳ Ｐゴシック" charset="-128"/>
              </a:rPr>
              <a:t>Special Circumstances</a:t>
            </a:r>
          </a:p>
        </p:txBody>
      </p:sp>
      <p:sp>
        <p:nvSpPr>
          <p:cNvPr id="2" name="Slide Number Placeholder 1"/>
          <p:cNvSpPr>
            <a:spLocks noGrp="1"/>
          </p:cNvSpPr>
          <p:nvPr>
            <p:ph type="sldNum" sz="quarter" idx="12"/>
          </p:nvPr>
        </p:nvSpPr>
        <p:spPr/>
        <p:txBody>
          <a:bodyPr/>
          <a:lstStyle/>
          <a:p>
            <a:pPr>
              <a:defRPr/>
            </a:pPr>
            <a:fld id="{E9F4B987-738B-4E6D-881D-867D08FADE3A}" type="slidenum">
              <a:rPr lang="en-US" smtClean="0"/>
              <a:pPr>
                <a:defRPr/>
              </a:pPr>
              <a:t>22</a:t>
            </a:fld>
            <a:endParaRPr lang="en-US" dirty="0"/>
          </a:p>
        </p:txBody>
      </p:sp>
      <p:sp>
        <p:nvSpPr>
          <p:cNvPr id="4" name="Rectangle 3">
            <a:extLst>
              <a:ext uri="{FF2B5EF4-FFF2-40B4-BE49-F238E27FC236}">
                <a16:creationId xmlns:a16="http://schemas.microsoft.com/office/drawing/2014/main" id="{77DC360F-4EE9-4F56-834F-4A9137ACD64B}"/>
              </a:ext>
            </a:extLst>
          </p:cNvPr>
          <p:cNvSpPr/>
          <p:nvPr/>
        </p:nvSpPr>
        <p:spPr>
          <a:xfrm>
            <a:off x="388710" y="5417748"/>
            <a:ext cx="8464378" cy="397032"/>
          </a:xfrm>
          <a:prstGeom prst="rect">
            <a:avLst/>
          </a:prstGeom>
          <a:solidFill>
            <a:schemeClr val="tx1"/>
          </a:solidFill>
        </p:spPr>
        <p:txBody>
          <a:bodyPr wrap="square">
            <a:spAutoFit/>
          </a:bodyPr>
          <a:lstStyle/>
          <a:p>
            <a:pPr marL="0" indent="0" algn="ctr">
              <a:lnSpc>
                <a:spcPct val="90000"/>
              </a:lnSpc>
              <a:spcAft>
                <a:spcPts val="600"/>
              </a:spcAft>
              <a:buNone/>
            </a:pPr>
            <a:r>
              <a:rPr lang="en-US" sz="2200" b="1" dirty="0">
                <a:solidFill>
                  <a:srgbClr val="FFD937"/>
                </a:solidFill>
              </a:rPr>
              <a:t>www.ndsu.edu/onestop/finaid/other/specialcircumstance/</a:t>
            </a:r>
          </a:p>
        </p:txBody>
      </p:sp>
    </p:spTree>
    <p:extLst>
      <p:ext uri="{BB962C8B-B14F-4D97-AF65-F5344CB8AC3E}">
        <p14:creationId xmlns:p14="http://schemas.microsoft.com/office/powerpoint/2010/main" val="190530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4294967295"/>
          </p:nvPr>
        </p:nvSpPr>
        <p:spPr>
          <a:xfrm>
            <a:off x="457200" y="1898009"/>
            <a:ext cx="8229600" cy="3747782"/>
          </a:xfrm>
        </p:spPr>
        <p:txBody>
          <a:bodyPr/>
          <a:lstStyle/>
          <a:p>
            <a:pPr marL="0" indent="0">
              <a:spcBef>
                <a:spcPts val="0"/>
              </a:spcBef>
              <a:spcAft>
                <a:spcPts val="1200"/>
              </a:spcAft>
              <a:buNone/>
            </a:pPr>
            <a:r>
              <a:rPr lang="en-US" sz="2400" b="1" dirty="0">
                <a:ea typeface="ＭＳ Ｐゴシック" charset="-128"/>
              </a:rPr>
              <a:t>Eligibility</a:t>
            </a:r>
          </a:p>
          <a:p>
            <a:pPr lvl="1">
              <a:spcBef>
                <a:spcPts val="0"/>
              </a:spcBef>
              <a:spcAft>
                <a:spcPts val="1200"/>
              </a:spcAft>
            </a:pPr>
            <a:r>
              <a:rPr lang="en-US" sz="2000" dirty="0">
                <a:ea typeface="ＭＳ Ｐゴシック" charset="-128"/>
              </a:rPr>
              <a:t>Self identify from an underrepresented ethnic group</a:t>
            </a:r>
          </a:p>
          <a:p>
            <a:pPr lvl="1">
              <a:spcBef>
                <a:spcPts val="0"/>
              </a:spcBef>
              <a:spcAft>
                <a:spcPts val="1200"/>
              </a:spcAft>
            </a:pPr>
            <a:r>
              <a:rPr lang="en-US" sz="2000" dirty="0">
                <a:ea typeface="ＭＳ Ｐゴシック" charset="-128"/>
              </a:rPr>
              <a:t>Demonstrate financial need</a:t>
            </a:r>
          </a:p>
          <a:p>
            <a:pPr lvl="1">
              <a:spcBef>
                <a:spcPts val="0"/>
              </a:spcBef>
              <a:spcAft>
                <a:spcPts val="1200"/>
              </a:spcAft>
            </a:pPr>
            <a:r>
              <a:rPr lang="en-US" sz="2000" dirty="0">
                <a:ea typeface="ＭＳ Ｐゴシック" charset="-128"/>
              </a:rPr>
              <a:t>Submit FAFSA by March 15</a:t>
            </a:r>
          </a:p>
          <a:p>
            <a:pPr lvl="1">
              <a:spcBef>
                <a:spcPts val="0"/>
              </a:spcBef>
              <a:spcAft>
                <a:spcPts val="1200"/>
              </a:spcAft>
            </a:pPr>
            <a:r>
              <a:rPr lang="en-US" sz="2000" dirty="0">
                <a:ea typeface="ＭＳ Ｐゴシック" charset="-128"/>
              </a:rPr>
              <a:t>Limited awards available</a:t>
            </a:r>
          </a:p>
          <a:p>
            <a:pPr lvl="1">
              <a:spcBef>
                <a:spcPts val="0"/>
              </a:spcBef>
              <a:spcAft>
                <a:spcPts val="1200"/>
              </a:spcAft>
            </a:pPr>
            <a:r>
              <a:rPr lang="en-US" sz="2000" dirty="0">
                <a:ea typeface="ＭＳ Ｐゴシック" charset="-128"/>
              </a:rPr>
              <a:t>Submit waiver application by April 1 deadline</a:t>
            </a:r>
          </a:p>
          <a:p>
            <a:pPr lvl="1">
              <a:spcBef>
                <a:spcPts val="0"/>
              </a:spcBef>
              <a:spcAft>
                <a:spcPts val="1200"/>
              </a:spcAft>
            </a:pPr>
            <a:r>
              <a:rPr lang="en-US" sz="2000" dirty="0">
                <a:ea typeface="ＭＳ Ｐゴシック" charset="-128"/>
              </a:rPr>
              <a:t>Award amounts vary between $2000 - $8000 annually</a:t>
            </a:r>
          </a:p>
        </p:txBody>
      </p:sp>
      <p:sp>
        <p:nvSpPr>
          <p:cNvPr id="9219" name="Rectangle 2"/>
          <p:cNvSpPr>
            <a:spLocks noGrp="1" noChangeArrowheads="1"/>
          </p:cNvSpPr>
          <p:nvPr>
            <p:ph type="title"/>
          </p:nvPr>
        </p:nvSpPr>
        <p:spPr>
          <a:xfrm>
            <a:off x="0" y="617444"/>
            <a:ext cx="9144000" cy="1039211"/>
          </a:xfrm>
        </p:spPr>
        <p:txBody>
          <a:bodyPr/>
          <a:lstStyle/>
          <a:p>
            <a:pPr eaLnBrk="1" hangingPunct="1"/>
            <a:r>
              <a:rPr lang="en-US" sz="4000" b="1" dirty="0">
                <a:solidFill>
                  <a:srgbClr val="FFD937"/>
                </a:solidFill>
                <a:latin typeface="Rockwell" panose="02060603020205020403" pitchFamily="18" charset="0"/>
                <a:ea typeface="ＭＳ Ｐゴシック" charset="-128"/>
              </a:rPr>
              <a:t>Cultural Diversity </a:t>
            </a:r>
            <a:br>
              <a:rPr lang="en-US" sz="4000" b="1" dirty="0">
                <a:solidFill>
                  <a:srgbClr val="FFD937"/>
                </a:solidFill>
                <a:latin typeface="Rockwell" panose="02060603020205020403" pitchFamily="18" charset="0"/>
                <a:ea typeface="ＭＳ Ｐゴシック" charset="-128"/>
              </a:rPr>
            </a:br>
            <a:r>
              <a:rPr lang="en-US" sz="4000" b="1" dirty="0">
                <a:solidFill>
                  <a:srgbClr val="FFD937"/>
                </a:solidFill>
                <a:latin typeface="Rockwell" panose="02060603020205020403" pitchFamily="18" charset="0"/>
                <a:ea typeface="ＭＳ Ｐゴシック" charset="-128"/>
              </a:rPr>
              <a:t>Tuition Waiver</a:t>
            </a:r>
          </a:p>
        </p:txBody>
      </p:sp>
      <p:sp>
        <p:nvSpPr>
          <p:cNvPr id="2" name="Slide Number Placeholder 1"/>
          <p:cNvSpPr>
            <a:spLocks noGrp="1"/>
          </p:cNvSpPr>
          <p:nvPr>
            <p:ph type="sldNum" sz="quarter" idx="12"/>
          </p:nvPr>
        </p:nvSpPr>
        <p:spPr/>
        <p:txBody>
          <a:bodyPr/>
          <a:lstStyle/>
          <a:p>
            <a:pPr>
              <a:defRPr/>
            </a:pPr>
            <a:fld id="{E9F4B987-738B-4E6D-881D-867D08FADE3A}" type="slidenum">
              <a:rPr lang="en-US" smtClean="0"/>
              <a:pPr>
                <a:defRPr/>
              </a:pPr>
              <a:t>23</a:t>
            </a:fld>
            <a:endParaRPr lang="en-US" dirty="0"/>
          </a:p>
        </p:txBody>
      </p:sp>
    </p:spTree>
    <p:extLst>
      <p:ext uri="{BB962C8B-B14F-4D97-AF65-F5344CB8AC3E}">
        <p14:creationId xmlns:p14="http://schemas.microsoft.com/office/powerpoint/2010/main" val="17810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26" y="524148"/>
            <a:ext cx="5991726" cy="1143000"/>
          </a:xfrm>
        </p:spPr>
        <p:txBody>
          <a:bodyPr/>
          <a:lstStyle/>
          <a:p>
            <a:r>
              <a:rPr lang="en-US" sz="4800" b="1" dirty="0">
                <a:solidFill>
                  <a:srgbClr val="FFD937"/>
                </a:solidFill>
                <a:latin typeface="Rockwell" panose="02060603020205020403" pitchFamily="18" charset="0"/>
              </a:rPr>
              <a:t>Important Dates</a:t>
            </a:r>
          </a:p>
        </p:txBody>
      </p:sp>
      <p:sp>
        <p:nvSpPr>
          <p:cNvPr id="3" name="Content Placeholder 2"/>
          <p:cNvSpPr>
            <a:spLocks noGrp="1"/>
          </p:cNvSpPr>
          <p:nvPr>
            <p:ph idx="1"/>
          </p:nvPr>
        </p:nvSpPr>
        <p:spPr>
          <a:xfrm>
            <a:off x="563961" y="2072589"/>
            <a:ext cx="7799532" cy="3320454"/>
          </a:xfrm>
        </p:spPr>
        <p:txBody>
          <a:bodyPr/>
          <a:lstStyle/>
          <a:p>
            <a:pPr lvl="0">
              <a:buFont typeface="Wingdings" panose="05000000000000000000" pitchFamily="2" charset="2"/>
              <a:buChar char="v"/>
            </a:pPr>
            <a:r>
              <a:rPr lang="en-US" sz="2400" dirty="0"/>
              <a:t>June 14-30	  Summer Orientation</a:t>
            </a:r>
            <a:br>
              <a:rPr lang="en-US" sz="2400" dirty="0"/>
            </a:br>
            <a:r>
              <a:rPr lang="en-US" sz="1600" dirty="0"/>
              <a:t>					      (register for classes)</a:t>
            </a:r>
          </a:p>
          <a:p>
            <a:pPr lvl="0">
              <a:buFont typeface="Wingdings" panose="05000000000000000000" pitchFamily="2" charset="2"/>
              <a:buChar char="v"/>
            </a:pPr>
            <a:r>
              <a:rPr lang="en-US" sz="2400" dirty="0"/>
              <a:t>August 22		  Classes start</a:t>
            </a:r>
          </a:p>
          <a:p>
            <a:pPr lvl="0">
              <a:buFont typeface="Wingdings" panose="05000000000000000000" pitchFamily="2" charset="2"/>
              <a:buChar char="v"/>
            </a:pPr>
            <a:r>
              <a:rPr lang="en-US" sz="2400" dirty="0"/>
              <a:t>September 5	  Financial Aid </a:t>
            </a:r>
            <a:r>
              <a:rPr lang="en-US" sz="2000" dirty="0"/>
              <a:t>(loans, grants, scholarships)</a:t>
            </a:r>
            <a:r>
              <a:rPr lang="en-US" sz="2400" dirty="0"/>
              <a:t> 					  applied to student accounts</a:t>
            </a:r>
          </a:p>
          <a:p>
            <a:pPr lvl="0">
              <a:buFont typeface="Wingdings" panose="05000000000000000000" pitchFamily="2" charset="2"/>
              <a:buChar char="v"/>
            </a:pPr>
            <a:r>
              <a:rPr lang="en-US" sz="2400" dirty="0"/>
              <a:t>September 7	  Payments are due</a:t>
            </a:r>
          </a:p>
          <a:p>
            <a:pPr>
              <a:buFont typeface="Wingdings" panose="05000000000000000000" pitchFamily="2" charset="2"/>
              <a:buChar char="v"/>
            </a:pPr>
            <a:r>
              <a:rPr lang="en-US" sz="2400" dirty="0"/>
              <a:t>October 15	  Late fees applied to balances due</a:t>
            </a:r>
          </a:p>
          <a:p>
            <a:pPr marL="0" indent="0">
              <a:buNone/>
            </a:pPr>
            <a:endParaRPr lang="en-US" sz="1200" b="1" dirty="0">
              <a:solidFill>
                <a:srgbClr val="FFD937"/>
              </a:solidFill>
              <a:ea typeface="ＭＳ Ｐゴシック"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039" y="612411"/>
            <a:ext cx="2286000" cy="1714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pPr>
              <a:defRPr/>
            </a:pPr>
            <a:fld id="{E9F4B987-738B-4E6D-881D-867D08FADE3A}" type="slidenum">
              <a:rPr lang="en-US" smtClean="0"/>
              <a:pPr>
                <a:defRPr/>
              </a:pPr>
              <a:t>24</a:t>
            </a:fld>
            <a:endParaRPr lang="en-US" dirty="0"/>
          </a:p>
        </p:txBody>
      </p:sp>
      <p:sp>
        <p:nvSpPr>
          <p:cNvPr id="6" name="Rectangle 5">
            <a:extLst>
              <a:ext uri="{FF2B5EF4-FFF2-40B4-BE49-F238E27FC236}">
                <a16:creationId xmlns:a16="http://schemas.microsoft.com/office/drawing/2014/main" id="{53020381-567F-4A3B-A37B-2B439F5F022D}"/>
              </a:ext>
            </a:extLst>
          </p:cNvPr>
          <p:cNvSpPr/>
          <p:nvPr/>
        </p:nvSpPr>
        <p:spPr>
          <a:xfrm>
            <a:off x="782357" y="5478366"/>
            <a:ext cx="7579286" cy="461665"/>
          </a:xfrm>
          <a:prstGeom prst="rect">
            <a:avLst/>
          </a:prstGeom>
          <a:solidFill>
            <a:schemeClr val="tx1"/>
          </a:solidFill>
        </p:spPr>
        <p:txBody>
          <a:bodyPr wrap="square">
            <a:spAutoFit/>
          </a:bodyPr>
          <a:lstStyle/>
          <a:p>
            <a:pPr marL="0" indent="0" algn="ctr">
              <a:buNone/>
            </a:pPr>
            <a:r>
              <a:rPr lang="en-US" sz="2400" b="1" dirty="0">
                <a:solidFill>
                  <a:srgbClr val="FFD937"/>
                </a:solidFill>
              </a:rPr>
              <a:t>www.ndsu.edu/registrar/dates/</a:t>
            </a:r>
            <a:endParaRPr lang="en-US" sz="2400" dirty="0"/>
          </a:p>
        </p:txBody>
      </p:sp>
    </p:spTree>
    <p:extLst>
      <p:ext uri="{BB962C8B-B14F-4D97-AF65-F5344CB8AC3E}">
        <p14:creationId xmlns:p14="http://schemas.microsoft.com/office/powerpoint/2010/main" val="15821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9F4B987-738B-4E6D-881D-867D08FADE3A}" type="slidenum">
              <a:rPr lang="en-US" smtClean="0"/>
              <a:pPr>
                <a:defRPr/>
              </a:pPr>
              <a:t>25</a:t>
            </a:fld>
            <a:endParaRPr lang="en-US" dirty="0"/>
          </a:p>
        </p:txBody>
      </p:sp>
      <p:sp>
        <p:nvSpPr>
          <p:cNvPr id="8" name="Rectangle 3">
            <a:extLst>
              <a:ext uri="{FF2B5EF4-FFF2-40B4-BE49-F238E27FC236}">
                <a16:creationId xmlns:a16="http://schemas.microsoft.com/office/drawing/2014/main" id="{38A9EE1F-0ADA-4E70-BF61-2D0BDDB8B9DD}"/>
              </a:ext>
            </a:extLst>
          </p:cNvPr>
          <p:cNvSpPr txBox="1">
            <a:spLocks noChangeArrowheads="1"/>
          </p:cNvSpPr>
          <p:nvPr/>
        </p:nvSpPr>
        <p:spPr bwMode="auto">
          <a:xfrm>
            <a:off x="469232" y="1375864"/>
            <a:ext cx="8205536" cy="47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100" b="1" dirty="0"/>
              <a:t>1.	Respond to Financial Aid Offer - Campus Connection</a:t>
            </a:r>
          </a:p>
          <a:p>
            <a:pPr lvl="1">
              <a:spcBef>
                <a:spcPts val="0"/>
              </a:spcBef>
              <a:spcAft>
                <a:spcPts val="1200"/>
              </a:spcAft>
              <a:buFont typeface="Wingdings" panose="05000000000000000000" pitchFamily="2" charset="2"/>
              <a:buChar char="q"/>
            </a:pPr>
            <a:r>
              <a:rPr lang="en-US" sz="1800" dirty="0"/>
              <a:t>Log in to Campus Connection to Claim Account</a:t>
            </a:r>
          </a:p>
          <a:p>
            <a:pPr lvl="1">
              <a:spcBef>
                <a:spcPts val="0"/>
              </a:spcBef>
              <a:spcAft>
                <a:spcPts val="1200"/>
              </a:spcAft>
              <a:buFont typeface="Wingdings" panose="05000000000000000000" pitchFamily="2" charset="2"/>
              <a:buChar char="q"/>
            </a:pPr>
            <a:r>
              <a:rPr lang="en-US" sz="1800" dirty="0"/>
              <a:t>Review and follow up on any Holds and “To Do” List items</a:t>
            </a:r>
          </a:p>
          <a:p>
            <a:pPr lvl="1">
              <a:spcBef>
                <a:spcPts val="0"/>
              </a:spcBef>
              <a:spcAft>
                <a:spcPts val="1200"/>
              </a:spcAft>
              <a:buFont typeface="Wingdings" panose="05000000000000000000" pitchFamily="2" charset="2"/>
              <a:buChar char="q"/>
            </a:pPr>
            <a:r>
              <a:rPr lang="en-US" sz="1800" dirty="0"/>
              <a:t>Review Financial Aid Offer and accept, decline or reduce award(s)</a:t>
            </a:r>
          </a:p>
          <a:p>
            <a:pPr lvl="1">
              <a:spcBef>
                <a:spcPts val="0"/>
              </a:spcBef>
              <a:spcAft>
                <a:spcPts val="1200"/>
              </a:spcAft>
              <a:buFont typeface="Wingdings" panose="05000000000000000000" pitchFamily="2" charset="2"/>
              <a:buChar char="q"/>
            </a:pPr>
            <a:r>
              <a:rPr lang="en-US" sz="1800" dirty="0"/>
              <a:t>Report outside scholarships/awards</a:t>
            </a:r>
            <a:br>
              <a:rPr lang="en-US" sz="1800" dirty="0"/>
            </a:br>
            <a:r>
              <a:rPr lang="en-US" sz="1800" dirty="0"/>
              <a:t>	Submit scholarship checks to One Stop for deposit</a:t>
            </a:r>
          </a:p>
          <a:p>
            <a:pPr marL="0" indent="0">
              <a:spcBef>
                <a:spcPts val="0"/>
              </a:spcBef>
              <a:spcAft>
                <a:spcPts val="1200"/>
              </a:spcAft>
              <a:buFont typeface="Arial" pitchFamily="34" charset="0"/>
              <a:buNone/>
            </a:pPr>
            <a:r>
              <a:rPr lang="en-US" sz="2100" b="1" dirty="0"/>
              <a:t>2.	Complete Federal Loan process</a:t>
            </a:r>
          </a:p>
          <a:p>
            <a:pPr marL="457200" lvl="1" indent="0">
              <a:spcBef>
                <a:spcPts val="0"/>
              </a:spcBef>
              <a:spcAft>
                <a:spcPts val="1200"/>
              </a:spcAft>
              <a:buFont typeface="Arial" pitchFamily="34" charset="0"/>
              <a:buNone/>
            </a:pPr>
            <a:r>
              <a:rPr lang="en-US" sz="1700" b="1" dirty="0">
                <a:solidFill>
                  <a:srgbClr val="FFD937"/>
                </a:solidFill>
              </a:rPr>
              <a:t>Additional required steps </a:t>
            </a:r>
            <a:r>
              <a:rPr lang="en-US" sz="1200" b="1" i="1" dirty="0">
                <a:solidFill>
                  <a:srgbClr val="FFD937"/>
                </a:solidFill>
              </a:rPr>
              <a:t>(if accepting Federal Loans)</a:t>
            </a:r>
            <a:r>
              <a:rPr lang="en-US" sz="1700" b="1" dirty="0">
                <a:solidFill>
                  <a:srgbClr val="FFD937"/>
                </a:solidFill>
              </a:rPr>
              <a:t>:</a:t>
            </a:r>
          </a:p>
          <a:p>
            <a:pPr lvl="2">
              <a:spcBef>
                <a:spcPts val="0"/>
              </a:spcBef>
              <a:spcAft>
                <a:spcPts val="1200"/>
              </a:spcAft>
              <a:buFont typeface="Wingdings" panose="05000000000000000000" pitchFamily="2" charset="2"/>
              <a:buChar char="ü"/>
            </a:pPr>
            <a:r>
              <a:rPr lang="en-US" sz="1600" b="1" u="sng" dirty="0"/>
              <a:t>Complete Entrance Counseling and sign the Loan Agreement </a:t>
            </a:r>
            <a:br>
              <a:rPr lang="en-US" sz="1600" dirty="0"/>
            </a:br>
            <a:r>
              <a:rPr lang="en-US" sz="1600" dirty="0"/>
              <a:t>(Master Promissory Note) for loans</a:t>
            </a:r>
          </a:p>
          <a:p>
            <a:pPr lvl="2">
              <a:spcBef>
                <a:spcPts val="0"/>
              </a:spcBef>
              <a:spcAft>
                <a:spcPts val="1200"/>
              </a:spcAft>
              <a:buFont typeface="Wingdings" panose="05000000000000000000" pitchFamily="2" charset="2"/>
              <a:buChar char="ü"/>
            </a:pPr>
            <a:r>
              <a:rPr lang="en-US" sz="1600" b="1" u="sng" dirty="0"/>
              <a:t>Complete Annual Student Loan Acknowledgement</a:t>
            </a:r>
            <a:br>
              <a:rPr lang="en-US" sz="1600" dirty="0"/>
            </a:br>
            <a:r>
              <a:rPr lang="en-US" sz="1600" dirty="0"/>
              <a:t>(signifies you understand your responsibility to repay your loan)</a:t>
            </a:r>
          </a:p>
        </p:txBody>
      </p:sp>
      <p:sp>
        <p:nvSpPr>
          <p:cNvPr id="9" name="Rectangle 2">
            <a:extLst>
              <a:ext uri="{FF2B5EF4-FFF2-40B4-BE49-F238E27FC236}">
                <a16:creationId xmlns:a16="http://schemas.microsoft.com/office/drawing/2014/main" id="{205859BF-E979-4EB5-A2ED-8AA0389A667C}"/>
              </a:ext>
            </a:extLst>
          </p:cNvPr>
          <p:cNvSpPr>
            <a:spLocks noGrp="1" noChangeArrowheads="1"/>
          </p:cNvSpPr>
          <p:nvPr>
            <p:ph type="title"/>
          </p:nvPr>
        </p:nvSpPr>
        <p:spPr>
          <a:xfrm>
            <a:off x="0" y="229948"/>
            <a:ext cx="9144000" cy="990282"/>
          </a:xfrm>
        </p:spPr>
        <p:txBody>
          <a:bodyPr/>
          <a:lstStyle/>
          <a:p>
            <a:r>
              <a:rPr lang="en-US" sz="4000" b="1" dirty="0">
                <a:solidFill>
                  <a:srgbClr val="FFD937"/>
                </a:solidFill>
                <a:latin typeface="Rockwell" panose="02060603020205020403" pitchFamily="18" charset="0"/>
                <a:ea typeface="ＭＳ Ｐゴシック" charset="-128"/>
              </a:rPr>
              <a:t>Next steps</a:t>
            </a:r>
            <a:br>
              <a:rPr lang="en-US" sz="4000" b="1" dirty="0">
                <a:solidFill>
                  <a:srgbClr val="FFD937"/>
                </a:solidFill>
                <a:latin typeface="Rockwell" panose="02060603020205020403" pitchFamily="18" charset="0"/>
                <a:ea typeface="ＭＳ Ｐゴシック" charset="-128"/>
              </a:rPr>
            </a:br>
            <a:r>
              <a:rPr lang="en-US" sz="1800" b="1" dirty="0">
                <a:solidFill>
                  <a:srgbClr val="FFD937"/>
                </a:solidFill>
                <a:latin typeface="Rockwell" panose="02060603020205020403" pitchFamily="18" charset="0"/>
                <a:ea typeface="ＭＳ Ｐゴシック" charset="-128"/>
              </a:rPr>
              <a:t>https://www.ndsu.edu/onestop/guide/</a:t>
            </a:r>
          </a:p>
        </p:txBody>
      </p:sp>
      <p:pic>
        <p:nvPicPr>
          <p:cNvPr id="10" name="Picture 9">
            <a:extLst>
              <a:ext uri="{FF2B5EF4-FFF2-40B4-BE49-F238E27FC236}">
                <a16:creationId xmlns:a16="http://schemas.microsoft.com/office/drawing/2014/main" id="{C6FAE91F-B8E6-4AEC-8164-4AEA8A2D1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17416"/>
            <a:ext cx="1088325" cy="8895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91114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284137"/>
            <a:ext cx="9144000" cy="990282"/>
          </a:xfrm>
        </p:spPr>
        <p:txBody>
          <a:bodyPr/>
          <a:lstStyle/>
          <a:p>
            <a:pPr eaLnBrk="1" hangingPunct="1"/>
            <a:r>
              <a:rPr lang="en-US" sz="4000" b="1" dirty="0">
                <a:solidFill>
                  <a:srgbClr val="FFD937"/>
                </a:solidFill>
                <a:latin typeface="Rockwell" panose="02060603020205020403" pitchFamily="18" charset="0"/>
                <a:ea typeface="ＭＳ Ｐゴシック" charset="-128"/>
              </a:rPr>
              <a:t>Next steps continued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443" y="468855"/>
            <a:ext cx="1088325" cy="8895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ide Number Placeholder 2"/>
          <p:cNvSpPr>
            <a:spLocks noGrp="1"/>
          </p:cNvSpPr>
          <p:nvPr>
            <p:ph type="sldNum" sz="quarter" idx="12"/>
          </p:nvPr>
        </p:nvSpPr>
        <p:spPr/>
        <p:txBody>
          <a:bodyPr/>
          <a:lstStyle/>
          <a:p>
            <a:pPr>
              <a:defRPr/>
            </a:pPr>
            <a:fld id="{E9F4B987-738B-4E6D-881D-867D08FADE3A}" type="slidenum">
              <a:rPr lang="en-US" smtClean="0"/>
              <a:pPr>
                <a:defRPr/>
              </a:pPr>
              <a:t>26</a:t>
            </a:fld>
            <a:endParaRPr lang="en-US" dirty="0"/>
          </a:p>
        </p:txBody>
      </p:sp>
      <p:sp>
        <p:nvSpPr>
          <p:cNvPr id="6" name="Rectangle 3">
            <a:extLst>
              <a:ext uri="{FF2B5EF4-FFF2-40B4-BE49-F238E27FC236}">
                <a16:creationId xmlns:a16="http://schemas.microsoft.com/office/drawing/2014/main" id="{2CC9E23D-E775-40BA-A0F9-DE3D8BE96611}"/>
              </a:ext>
            </a:extLst>
          </p:cNvPr>
          <p:cNvSpPr txBox="1">
            <a:spLocks noChangeArrowheads="1"/>
          </p:cNvSpPr>
          <p:nvPr/>
        </p:nvSpPr>
        <p:spPr bwMode="auto">
          <a:xfrm>
            <a:off x="385341" y="1366397"/>
            <a:ext cx="8423099" cy="47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100" b="1"/>
              <a:t>3.	Estimate the bill – amount due</a:t>
            </a:r>
          </a:p>
          <a:p>
            <a:pPr lvl="1">
              <a:spcBef>
                <a:spcPts val="0"/>
              </a:spcBef>
              <a:spcAft>
                <a:spcPts val="1200"/>
              </a:spcAft>
              <a:buFont typeface="Wingdings" panose="05000000000000000000" pitchFamily="2" charset="2"/>
              <a:buChar char="q"/>
            </a:pPr>
            <a:r>
              <a:rPr lang="en-US" sz="1800"/>
              <a:t>Use the Budget Calculator Worksheet – will additional funds be needed?</a:t>
            </a:r>
          </a:p>
          <a:p>
            <a:pPr marL="0" indent="0">
              <a:spcBef>
                <a:spcPts val="0"/>
              </a:spcBef>
              <a:spcAft>
                <a:spcPts val="1200"/>
              </a:spcAft>
              <a:buFont typeface="Arial" pitchFamily="34" charset="0"/>
              <a:buNone/>
            </a:pPr>
            <a:r>
              <a:rPr lang="en-US" sz="2100" b="1"/>
              <a:t>4.	Review options and resources</a:t>
            </a:r>
          </a:p>
          <a:p>
            <a:pPr lvl="1">
              <a:spcBef>
                <a:spcPts val="0"/>
              </a:spcBef>
              <a:spcAft>
                <a:spcPts val="1200"/>
              </a:spcAft>
              <a:buFont typeface="Wingdings" panose="05000000000000000000" pitchFamily="2" charset="2"/>
              <a:buChar char="q"/>
            </a:pPr>
            <a:r>
              <a:rPr lang="en-US" sz="1800"/>
              <a:t>Self pay – Savings – Payment plan – Private loan</a:t>
            </a:r>
          </a:p>
          <a:p>
            <a:pPr marL="0" indent="0">
              <a:spcBef>
                <a:spcPts val="0"/>
              </a:spcBef>
              <a:spcAft>
                <a:spcPts val="1200"/>
              </a:spcAft>
              <a:buFont typeface="Arial" pitchFamily="34" charset="0"/>
              <a:buNone/>
            </a:pPr>
            <a:r>
              <a:rPr lang="en-US" sz="2100" b="1"/>
              <a:t>5.	Enroll in direct deposit! </a:t>
            </a:r>
            <a:endParaRPr lang="en-US" sz="2100"/>
          </a:p>
          <a:p>
            <a:pPr marL="0" indent="0">
              <a:spcBef>
                <a:spcPts val="0"/>
              </a:spcBef>
              <a:spcAft>
                <a:spcPts val="1200"/>
              </a:spcAft>
              <a:buFont typeface="Arial" pitchFamily="34" charset="0"/>
              <a:buNone/>
            </a:pPr>
            <a:r>
              <a:rPr lang="en-US" sz="2100" b="1"/>
              <a:t>6.	Complete FERPA Consent to Release Form (online)</a:t>
            </a:r>
          </a:p>
          <a:p>
            <a:pPr marL="0" indent="0" algn="ctr">
              <a:spcBef>
                <a:spcPts val="600"/>
              </a:spcBef>
              <a:spcAft>
                <a:spcPts val="1200"/>
              </a:spcAft>
              <a:buFont typeface="Arial" pitchFamily="34" charset="0"/>
              <a:buNone/>
            </a:pPr>
            <a:r>
              <a:rPr lang="en-US" sz="2000" b="1">
                <a:solidFill>
                  <a:srgbClr val="FFD937"/>
                </a:solidFill>
                <a:latin typeface="Arial Black" panose="020B0A04020102020204" pitchFamily="34" charset="0"/>
              </a:rPr>
              <a:t>IMPORTANT</a:t>
            </a:r>
            <a:r>
              <a:rPr lang="en-US" sz="2000">
                <a:solidFill>
                  <a:srgbClr val="FFD937"/>
                </a:solidFill>
                <a:latin typeface="Arial Black" panose="020B0A04020102020204" pitchFamily="34" charset="0"/>
              </a:rPr>
              <a:t>!</a:t>
            </a:r>
            <a:r>
              <a:rPr lang="en-US" sz="2000">
                <a:solidFill>
                  <a:srgbClr val="FFD937"/>
                </a:solidFill>
              </a:rPr>
              <a:t> </a:t>
            </a:r>
          </a:p>
          <a:p>
            <a:pPr marL="0" indent="0" algn="ctr">
              <a:spcBef>
                <a:spcPts val="0"/>
              </a:spcBef>
              <a:spcAft>
                <a:spcPts val="1200"/>
              </a:spcAft>
              <a:buFont typeface="Arial" pitchFamily="34" charset="0"/>
              <a:buNone/>
            </a:pPr>
            <a:r>
              <a:rPr lang="en-US" sz="1800" b="1"/>
              <a:t>Financial Aid disbursement can be delayed!</a:t>
            </a:r>
          </a:p>
          <a:p>
            <a:pPr marL="0" indent="0" algn="ctr">
              <a:spcBef>
                <a:spcPts val="0"/>
              </a:spcBef>
              <a:spcAft>
                <a:spcPts val="1200"/>
              </a:spcAft>
              <a:buFont typeface="Arial" pitchFamily="34" charset="0"/>
              <a:buNone/>
            </a:pPr>
            <a:r>
              <a:rPr lang="en-US" sz="1800" b="1"/>
              <a:t>Be sure to complete all TO DO LIST items and </a:t>
            </a:r>
            <a:br>
              <a:rPr lang="en-US" sz="1800" b="1"/>
            </a:br>
            <a:r>
              <a:rPr lang="en-US" sz="1800" b="1"/>
              <a:t>complete Verification process to avoid delays in disbursement.</a:t>
            </a:r>
            <a:endParaRPr lang="en-US" sz="1800" b="1" u="sng" dirty="0">
              <a:ea typeface="ＭＳ Ｐゴシック" charset="-128"/>
            </a:endParaRPr>
          </a:p>
        </p:txBody>
      </p:sp>
    </p:spTree>
    <p:extLst>
      <p:ext uri="{BB962C8B-B14F-4D97-AF65-F5344CB8AC3E}">
        <p14:creationId xmlns:p14="http://schemas.microsoft.com/office/powerpoint/2010/main" val="3817631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F4B987-738B-4E6D-881D-867D08FADE3A}" type="slidenum">
              <a:rPr lang="en-US" smtClean="0"/>
              <a:pPr>
                <a:defRPr/>
              </a:pPr>
              <a:t>27</a:t>
            </a:fld>
            <a:endParaRPr lang="en-US" dirty="0"/>
          </a:p>
        </p:txBody>
      </p:sp>
      <p:sp>
        <p:nvSpPr>
          <p:cNvPr id="7" name="Rectangle 2">
            <a:extLst>
              <a:ext uri="{FF2B5EF4-FFF2-40B4-BE49-F238E27FC236}">
                <a16:creationId xmlns:a16="http://schemas.microsoft.com/office/drawing/2014/main" id="{1AE98B18-C476-425B-B177-47795FD97953}"/>
              </a:ext>
            </a:extLst>
          </p:cNvPr>
          <p:cNvSpPr>
            <a:spLocks noGrp="1" noChangeArrowheads="1"/>
          </p:cNvSpPr>
          <p:nvPr>
            <p:ph type="title"/>
          </p:nvPr>
        </p:nvSpPr>
        <p:spPr>
          <a:xfrm>
            <a:off x="457200" y="274638"/>
            <a:ext cx="8229600" cy="1143000"/>
          </a:xfrm>
        </p:spPr>
        <p:txBody>
          <a:bodyPr/>
          <a:lstStyle/>
          <a:p>
            <a:pPr eaLnBrk="1" hangingPunct="1"/>
            <a:r>
              <a:rPr lang="en-US" sz="4000" b="1" dirty="0">
                <a:solidFill>
                  <a:srgbClr val="FFD937"/>
                </a:solidFill>
                <a:latin typeface="Rockwell" panose="02060603020205020403" pitchFamily="18" charset="0"/>
                <a:ea typeface="ＭＳ Ｐゴシック" charset="-128"/>
              </a:rPr>
              <a:t>Online Resources &amp; Reminders:</a:t>
            </a:r>
          </a:p>
        </p:txBody>
      </p:sp>
      <p:sp>
        <p:nvSpPr>
          <p:cNvPr id="8" name="Rectangle 3">
            <a:extLst>
              <a:ext uri="{FF2B5EF4-FFF2-40B4-BE49-F238E27FC236}">
                <a16:creationId xmlns:a16="http://schemas.microsoft.com/office/drawing/2014/main" id="{DAA82703-598F-4A8F-BF0F-39A4109E2FC3}"/>
              </a:ext>
            </a:extLst>
          </p:cNvPr>
          <p:cNvSpPr txBox="1">
            <a:spLocks noChangeArrowheads="1"/>
          </p:cNvSpPr>
          <p:nvPr/>
        </p:nvSpPr>
        <p:spPr bwMode="auto">
          <a:xfrm>
            <a:off x="365760" y="1818578"/>
            <a:ext cx="8778240" cy="518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Arial" pitchFamily="34" charset="0"/>
              <a:buNone/>
            </a:pPr>
            <a:r>
              <a:rPr lang="en-US" sz="2400" b="1" dirty="0">
                <a:ea typeface="ＭＳ Ｐゴシック" charset="-128"/>
              </a:rPr>
              <a:t>		NDSU Financial Aid:  </a:t>
            </a:r>
            <a:r>
              <a:rPr lang="en-US" sz="2000" b="1" dirty="0">
                <a:ea typeface="ＭＳ Ｐゴシック" charset="-128"/>
              </a:rPr>
              <a:t>	</a:t>
            </a:r>
            <a:r>
              <a:rPr lang="en-US" sz="2000" b="1" dirty="0">
                <a:solidFill>
                  <a:srgbClr val="FFD937"/>
                </a:solidFill>
                <a:ea typeface="ＭＳ Ｐゴシック" charset="-128"/>
              </a:rPr>
              <a:t>ndsu.edu/</a:t>
            </a:r>
            <a:r>
              <a:rPr lang="en-US" sz="2000" b="1" dirty="0" err="1">
                <a:solidFill>
                  <a:srgbClr val="FFD937"/>
                </a:solidFill>
                <a:ea typeface="ＭＳ Ｐゴシック" charset="-128"/>
              </a:rPr>
              <a:t>onestop</a:t>
            </a:r>
            <a:r>
              <a:rPr lang="en-US" sz="2000" b="1" dirty="0">
                <a:solidFill>
                  <a:srgbClr val="FFD937"/>
                </a:solidFill>
                <a:ea typeface="ＭＳ Ｐゴシック" charset="-128"/>
              </a:rPr>
              <a:t>/</a:t>
            </a:r>
            <a:r>
              <a:rPr lang="en-US" sz="2000" b="1" dirty="0" err="1">
                <a:solidFill>
                  <a:srgbClr val="FFD937"/>
                </a:solidFill>
                <a:ea typeface="ＭＳ Ｐゴシック" charset="-128"/>
              </a:rPr>
              <a:t>finaid</a:t>
            </a:r>
            <a:endParaRPr lang="en-US" sz="2000" b="1" dirty="0">
              <a:solidFill>
                <a:srgbClr val="FFD937"/>
              </a:solidFill>
              <a:ea typeface="ＭＳ Ｐゴシック" charset="-128"/>
            </a:endParaRPr>
          </a:p>
          <a:p>
            <a:pPr marL="0" indent="0">
              <a:spcBef>
                <a:spcPts val="0"/>
              </a:spcBef>
              <a:spcAft>
                <a:spcPts val="1200"/>
              </a:spcAft>
              <a:buFont typeface="Arial" pitchFamily="34" charset="0"/>
              <a:buNone/>
            </a:pPr>
            <a:r>
              <a:rPr lang="en-US" sz="2400" b="1" dirty="0">
                <a:ea typeface="ＭＳ Ｐゴシック" charset="-128"/>
              </a:rPr>
              <a:t>		</a:t>
            </a:r>
            <a:endParaRPr lang="en-US" sz="2000" b="1" u="sng" dirty="0">
              <a:ea typeface="ＭＳ Ｐゴシック" charset="-128"/>
            </a:endParaRPr>
          </a:p>
          <a:p>
            <a:pPr>
              <a:spcBef>
                <a:spcPts val="0"/>
              </a:spcBef>
              <a:spcAft>
                <a:spcPts val="1200"/>
              </a:spcAft>
            </a:pPr>
            <a:r>
              <a:rPr lang="en-US" sz="2000" b="1" u="sng" dirty="0">
                <a:ea typeface="ＭＳ Ｐゴシック" charset="-128"/>
              </a:rPr>
              <a:t> E-mail</a:t>
            </a:r>
            <a:r>
              <a:rPr lang="en-US" sz="2000" dirty="0">
                <a:ea typeface="ＭＳ Ｐゴシック" charset="-128"/>
              </a:rPr>
              <a:t>: NDSU email (per University policy) is an official means of communication.  This is our primary method of contacting students!</a:t>
            </a:r>
          </a:p>
          <a:p>
            <a:pPr>
              <a:spcBef>
                <a:spcPts val="0"/>
              </a:spcBef>
              <a:spcAft>
                <a:spcPts val="1200"/>
              </a:spcAft>
            </a:pPr>
            <a:r>
              <a:rPr lang="en-US" sz="2000" b="1" u="sng" dirty="0">
                <a:ea typeface="ＭＳ Ｐゴシック" charset="-128"/>
              </a:rPr>
              <a:t>Verification</a:t>
            </a:r>
            <a:r>
              <a:rPr lang="en-US" sz="2000" dirty="0">
                <a:ea typeface="ＭＳ Ｐゴシック" charset="-128"/>
              </a:rPr>
              <a:t>: If selected for verification you must complete the process before financial aid can be disbursed. </a:t>
            </a:r>
          </a:p>
          <a:p>
            <a:pPr>
              <a:spcBef>
                <a:spcPts val="0"/>
              </a:spcBef>
              <a:spcAft>
                <a:spcPts val="1200"/>
              </a:spcAft>
            </a:pPr>
            <a:r>
              <a:rPr lang="en-US" sz="2000" b="1" u="sng" dirty="0">
                <a:ea typeface="ＭＳ Ｐゴシック" charset="-128"/>
              </a:rPr>
              <a:t>Satisfactory Academic Progress (SAP)</a:t>
            </a:r>
            <a:r>
              <a:rPr lang="en-US" sz="2000" dirty="0">
                <a:ea typeface="ＭＳ Ｐゴシック" charset="-128"/>
              </a:rPr>
              <a:t>: </a:t>
            </a:r>
            <a:r>
              <a:rPr lang="en-US" sz="2000" b="1" dirty="0">
                <a:ea typeface="ＭＳ Ｐゴシック" charset="-128"/>
              </a:rPr>
              <a:t>Important!</a:t>
            </a:r>
            <a:r>
              <a:rPr lang="en-US" sz="2000" dirty="0">
                <a:ea typeface="ＭＳ Ｐゴシック" charset="-128"/>
              </a:rPr>
              <a:t> </a:t>
            </a:r>
            <a:br>
              <a:rPr lang="en-US" sz="2000" dirty="0">
                <a:ea typeface="ＭＳ Ｐゴシック" charset="-128"/>
              </a:rPr>
            </a:br>
            <a:r>
              <a:rPr lang="en-US" sz="2000" dirty="0">
                <a:ea typeface="ＭＳ Ｐゴシック" charset="-128"/>
              </a:rPr>
              <a:t>Students who do not meet SAP can lose their federal aid.</a:t>
            </a:r>
          </a:p>
          <a:p>
            <a:pPr lvl="1">
              <a:spcBef>
                <a:spcPts val="0"/>
              </a:spcBef>
              <a:spcAft>
                <a:spcPts val="1200"/>
              </a:spcAft>
            </a:pPr>
            <a:r>
              <a:rPr lang="en-US" sz="1600" dirty="0">
                <a:ea typeface="ＭＳ Ｐゴシック" charset="-128"/>
              </a:rPr>
              <a:t> </a:t>
            </a:r>
            <a:r>
              <a:rPr lang="en-US" sz="1600" b="1" dirty="0">
                <a:solidFill>
                  <a:srgbClr val="FFD937"/>
                </a:solidFill>
                <a:ea typeface="ＭＳ Ｐゴシック" charset="-128"/>
              </a:rPr>
              <a:t>https://www.ndsu.edu/onestop/finaid/sap/sap_policy/</a:t>
            </a:r>
          </a:p>
          <a:p>
            <a:pPr>
              <a:spcBef>
                <a:spcPts val="0"/>
              </a:spcBef>
              <a:spcAft>
                <a:spcPts val="1200"/>
              </a:spcAft>
            </a:pPr>
            <a:endParaRPr lang="en-US" sz="2000" dirty="0">
              <a:ea typeface="ＭＳ Ｐゴシック" charset="-128"/>
            </a:endParaRPr>
          </a:p>
          <a:p>
            <a:pPr marL="3175" indent="-3175">
              <a:buFontTx/>
              <a:buNone/>
            </a:pPr>
            <a:endParaRPr lang="en-US" sz="2000" dirty="0">
              <a:latin typeface="Calibri" pitchFamily="34" charset="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FD11-4F17-4B30-894A-695351E9DF99}"/>
              </a:ext>
            </a:extLst>
          </p:cNvPr>
          <p:cNvSpPr>
            <a:spLocks noGrp="1"/>
          </p:cNvSpPr>
          <p:nvPr>
            <p:ph type="title"/>
          </p:nvPr>
        </p:nvSpPr>
        <p:spPr>
          <a:xfrm>
            <a:off x="1" y="686594"/>
            <a:ext cx="9144000" cy="566738"/>
          </a:xfrm>
        </p:spPr>
        <p:txBody>
          <a:bodyPr/>
          <a:lstStyle/>
          <a:p>
            <a:pPr algn="ctr"/>
            <a:r>
              <a:rPr lang="en-US" sz="3200" dirty="0">
                <a:solidFill>
                  <a:srgbClr val="FFD937"/>
                </a:solidFill>
                <a:latin typeface="Rockwell" panose="02060603020205020403" pitchFamily="18" charset="0"/>
                <a:ea typeface="ＭＳ Ｐゴシック" charset="-128"/>
              </a:rPr>
              <a:t>Financial Aid Guide for New Students</a:t>
            </a:r>
            <a:endParaRPr lang="en-US" sz="3200" dirty="0"/>
          </a:p>
        </p:txBody>
      </p:sp>
      <p:sp>
        <p:nvSpPr>
          <p:cNvPr id="5" name="Slide Number Placeholder 4">
            <a:extLst>
              <a:ext uri="{FF2B5EF4-FFF2-40B4-BE49-F238E27FC236}">
                <a16:creationId xmlns:a16="http://schemas.microsoft.com/office/drawing/2014/main" id="{6811687B-DD39-42A5-B1F3-E53E95BD5ACD}"/>
              </a:ext>
            </a:extLst>
          </p:cNvPr>
          <p:cNvSpPr>
            <a:spLocks noGrp="1"/>
          </p:cNvSpPr>
          <p:nvPr>
            <p:ph type="sldNum" sz="quarter" idx="12"/>
          </p:nvPr>
        </p:nvSpPr>
        <p:spPr/>
        <p:txBody>
          <a:bodyPr/>
          <a:lstStyle/>
          <a:p>
            <a:pPr>
              <a:defRPr/>
            </a:pPr>
            <a:fld id="{A2C66801-8894-4F48-AD9E-EDFB613191CA}" type="slidenum">
              <a:rPr lang="en-US" smtClean="0"/>
              <a:pPr>
                <a:defRPr/>
              </a:pPr>
              <a:t>28</a:t>
            </a:fld>
            <a:endParaRPr lang="en-US" dirty="0"/>
          </a:p>
        </p:txBody>
      </p:sp>
      <p:pic>
        <p:nvPicPr>
          <p:cNvPr id="7" name="Picture 6">
            <a:extLst>
              <a:ext uri="{FF2B5EF4-FFF2-40B4-BE49-F238E27FC236}">
                <a16:creationId xmlns:a16="http://schemas.microsoft.com/office/drawing/2014/main" id="{EAE306B0-B19A-41E8-835C-9BCFCBE8840D}"/>
              </a:ext>
            </a:extLst>
          </p:cNvPr>
          <p:cNvPicPr>
            <a:picLocks noChangeAspect="1"/>
          </p:cNvPicPr>
          <p:nvPr/>
        </p:nvPicPr>
        <p:blipFill>
          <a:blip r:embed="rId3"/>
          <a:stretch>
            <a:fillRect/>
          </a:stretch>
        </p:blipFill>
        <p:spPr>
          <a:xfrm>
            <a:off x="1468438" y="1620838"/>
            <a:ext cx="6134100" cy="3095625"/>
          </a:xfrm>
          <a:prstGeom prst="rect">
            <a:avLst/>
          </a:prstGeom>
          <a:ln w="228600" cap="sq" cmpd="thickThin">
            <a:solidFill>
              <a:srgbClr val="000000"/>
            </a:solidFill>
            <a:prstDash val="solid"/>
            <a:miter lim="800000"/>
          </a:ln>
          <a:effectLst>
            <a:innerShdw blurRad="76200">
              <a:srgbClr val="000000"/>
            </a:innerShdw>
          </a:effectLst>
        </p:spPr>
      </p:pic>
      <p:sp>
        <p:nvSpPr>
          <p:cNvPr id="10" name="Text Placeholder 9">
            <a:extLst>
              <a:ext uri="{FF2B5EF4-FFF2-40B4-BE49-F238E27FC236}">
                <a16:creationId xmlns:a16="http://schemas.microsoft.com/office/drawing/2014/main" id="{5928BC26-BF2F-459C-9A9E-BAE0B8ED6121}"/>
              </a:ext>
            </a:extLst>
          </p:cNvPr>
          <p:cNvSpPr>
            <a:spLocks noGrp="1"/>
          </p:cNvSpPr>
          <p:nvPr>
            <p:ph type="body" sz="half" idx="2"/>
          </p:nvPr>
        </p:nvSpPr>
        <p:spPr>
          <a:xfrm>
            <a:off x="1792288" y="5237162"/>
            <a:ext cx="5486400" cy="397032"/>
          </a:xfrm>
          <a:prstGeom prst="rect">
            <a:avLst/>
          </a:prstGeom>
          <a:solidFill>
            <a:schemeClr val="tx1"/>
          </a:solidFill>
        </p:spPr>
        <p:txBody>
          <a:bodyPr wrap="square">
            <a:spAutoFit/>
          </a:bodyPr>
          <a:lstStyle/>
          <a:p>
            <a:pPr marL="0" indent="0" algn="ctr">
              <a:lnSpc>
                <a:spcPct val="90000"/>
              </a:lnSpc>
              <a:spcAft>
                <a:spcPts val="600"/>
              </a:spcAft>
              <a:buNone/>
            </a:pPr>
            <a:r>
              <a:rPr lang="en-US" sz="2200" b="1" dirty="0">
                <a:solidFill>
                  <a:srgbClr val="FFD937"/>
                </a:solidFill>
              </a:rPr>
              <a:t>www.ndsu.edu/onestop/guide/</a:t>
            </a:r>
          </a:p>
        </p:txBody>
      </p:sp>
    </p:spTree>
    <p:extLst>
      <p:ext uri="{BB962C8B-B14F-4D97-AF65-F5344CB8AC3E}">
        <p14:creationId xmlns:p14="http://schemas.microsoft.com/office/powerpoint/2010/main" val="377498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F4B987-738B-4E6D-881D-867D08FADE3A}" type="slidenum">
              <a:rPr lang="en-US" smtClean="0"/>
              <a:pPr>
                <a:defRPr/>
              </a:pPr>
              <a:t>29</a:t>
            </a:fld>
            <a:endParaRPr lang="en-US" dirty="0"/>
          </a:p>
        </p:txBody>
      </p:sp>
      <p:pic>
        <p:nvPicPr>
          <p:cNvPr id="10" name="Picture 9"/>
          <p:cNvPicPr>
            <a:picLocks noChangeAspect="1"/>
          </p:cNvPicPr>
          <p:nvPr/>
        </p:nvPicPr>
        <p:blipFill>
          <a:blip r:embed="rId3"/>
          <a:stretch>
            <a:fillRect/>
          </a:stretch>
        </p:blipFill>
        <p:spPr>
          <a:xfrm>
            <a:off x="4120820" y="5142294"/>
            <a:ext cx="4379368" cy="8943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4"/>
          <a:stretch>
            <a:fillRect/>
          </a:stretch>
        </p:blipFill>
        <p:spPr>
          <a:xfrm>
            <a:off x="171120" y="2431263"/>
            <a:ext cx="6421297" cy="225861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440922"/>
            <a:ext cx="9144000" cy="1803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cap="all" dirty="0">
                <a:solidFill>
                  <a:srgbClr val="005643"/>
                </a:solidFill>
                <a:latin typeface="Arial Black" panose="020B0A04020102020204" pitchFamily="34" charset="0"/>
              </a:rPr>
              <a:t>Federal Student Aid Information</a:t>
            </a:r>
          </a:p>
          <a:p>
            <a:pPr marL="285750" indent="-285750" algn="ctr">
              <a:buFont typeface="Arial" panose="020B0604020202020204" pitchFamily="34" charset="0"/>
              <a:buChar char="•"/>
            </a:pPr>
            <a:r>
              <a:rPr lang="en-US" b="1" cap="all" dirty="0"/>
              <a:t>U</a:t>
            </a:r>
            <a:r>
              <a:rPr lang="en-US" b="1" dirty="0"/>
              <a:t>NDERSTAND AID</a:t>
            </a:r>
          </a:p>
          <a:p>
            <a:pPr marL="285750" indent="-285750" algn="ctr">
              <a:buFont typeface="Arial" panose="020B0604020202020204" pitchFamily="34" charset="0"/>
              <a:buChar char="•"/>
            </a:pPr>
            <a:r>
              <a:rPr lang="en-US" b="1" dirty="0"/>
              <a:t>APPLY FOR AID</a:t>
            </a:r>
          </a:p>
          <a:p>
            <a:pPr marL="285750" indent="-285750" algn="ctr">
              <a:buFont typeface="Arial" panose="020B0604020202020204" pitchFamily="34" charset="0"/>
              <a:buChar char="•"/>
            </a:pPr>
            <a:r>
              <a:rPr lang="en-US" b="1" dirty="0"/>
              <a:t>COMPLETE AID PROCESS </a:t>
            </a:r>
          </a:p>
          <a:p>
            <a:pPr marL="285750" indent="-285750" algn="ctr">
              <a:buFont typeface="Arial" panose="020B0604020202020204" pitchFamily="34" charset="0"/>
              <a:buChar char="•"/>
            </a:pPr>
            <a:r>
              <a:rPr lang="en-US" b="1" dirty="0"/>
              <a:t>MANAGE LOANS</a:t>
            </a:r>
          </a:p>
        </p:txBody>
      </p:sp>
    </p:spTree>
    <p:extLst>
      <p:ext uri="{BB962C8B-B14F-4D97-AF65-F5344CB8AC3E}">
        <p14:creationId xmlns:p14="http://schemas.microsoft.com/office/powerpoint/2010/main" val="1539097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4750-E5C5-41A3-8167-AA17A51EEFE3}"/>
              </a:ext>
            </a:extLst>
          </p:cNvPr>
          <p:cNvSpPr>
            <a:spLocks noGrp="1"/>
          </p:cNvSpPr>
          <p:nvPr>
            <p:ph type="title"/>
          </p:nvPr>
        </p:nvSpPr>
        <p:spPr>
          <a:xfrm>
            <a:off x="356532" y="516535"/>
            <a:ext cx="8229600" cy="1109065"/>
          </a:xfrm>
        </p:spPr>
        <p:txBody>
          <a:bodyPr/>
          <a:lstStyle/>
          <a:p>
            <a:r>
              <a:rPr lang="en-US" b="1" dirty="0">
                <a:latin typeface="Rockwell" panose="02060603020205020403" pitchFamily="18" charset="0"/>
              </a:rPr>
              <a:t>FAFSA = </a:t>
            </a:r>
            <a:br>
              <a:rPr lang="en-US" b="1" dirty="0">
                <a:latin typeface="Rockwell" panose="02060603020205020403" pitchFamily="18" charset="0"/>
              </a:rPr>
            </a:br>
            <a:r>
              <a:rPr lang="en-US" sz="3200" b="1" dirty="0">
                <a:latin typeface="Rockwell" panose="02060603020205020403" pitchFamily="18" charset="0"/>
              </a:rPr>
              <a:t>Free Application for Federal Student Aid</a:t>
            </a:r>
          </a:p>
        </p:txBody>
      </p:sp>
      <p:graphicFrame>
        <p:nvGraphicFramePr>
          <p:cNvPr id="5" name="Content Placeholder 4">
            <a:extLst>
              <a:ext uri="{FF2B5EF4-FFF2-40B4-BE49-F238E27FC236}">
                <a16:creationId xmlns:a16="http://schemas.microsoft.com/office/drawing/2014/main" id="{A866AE98-E85A-4C28-B105-BA3182B4371C}"/>
              </a:ext>
            </a:extLst>
          </p:cNvPr>
          <p:cNvGraphicFramePr>
            <a:graphicFrameLocks noGrp="1"/>
          </p:cNvGraphicFramePr>
          <p:nvPr>
            <p:ph idx="1"/>
            <p:extLst>
              <p:ext uri="{D42A27DB-BD31-4B8C-83A1-F6EECF244321}">
                <p14:modId xmlns:p14="http://schemas.microsoft.com/office/powerpoint/2010/main" val="2028099234"/>
              </p:ext>
            </p:extLst>
          </p:nvPr>
        </p:nvGraphicFramePr>
        <p:xfrm>
          <a:off x="457200" y="1937857"/>
          <a:ext cx="8007292" cy="382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FC8C7F3-C630-4EF3-A098-FDCBB637904F}"/>
              </a:ext>
            </a:extLst>
          </p:cNvPr>
          <p:cNvSpPr>
            <a:spLocks noGrp="1"/>
          </p:cNvSpPr>
          <p:nvPr>
            <p:ph type="sldNum" sz="quarter" idx="12"/>
          </p:nvPr>
        </p:nvSpPr>
        <p:spPr/>
        <p:txBody>
          <a:bodyPr/>
          <a:lstStyle/>
          <a:p>
            <a:pPr>
              <a:defRPr/>
            </a:pPr>
            <a:fld id="{E9F4B987-738B-4E6D-881D-867D08FADE3A}" type="slidenum">
              <a:rPr lang="en-US" smtClean="0"/>
              <a:pPr>
                <a:defRPr/>
              </a:pPr>
              <a:t>3</a:t>
            </a:fld>
            <a:endParaRPr lang="en-US" dirty="0"/>
          </a:p>
        </p:txBody>
      </p:sp>
    </p:spTree>
    <p:extLst>
      <p:ext uri="{BB962C8B-B14F-4D97-AF65-F5344CB8AC3E}">
        <p14:creationId xmlns:p14="http://schemas.microsoft.com/office/powerpoint/2010/main" val="56850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7BC8-2761-4960-8AC5-776497FA23F8}"/>
              </a:ext>
            </a:extLst>
          </p:cNvPr>
          <p:cNvSpPr>
            <a:spLocks noGrp="1"/>
          </p:cNvSpPr>
          <p:nvPr>
            <p:ph type="ctrTitle"/>
          </p:nvPr>
        </p:nvSpPr>
        <p:spPr>
          <a:xfrm>
            <a:off x="0" y="1219200"/>
            <a:ext cx="9144000" cy="1739899"/>
          </a:xfrm>
        </p:spPr>
        <p:txBody>
          <a:bodyPr/>
          <a:lstStyle/>
          <a:p>
            <a:r>
              <a:rPr lang="en-US" sz="4800" b="1" dirty="0">
                <a:solidFill>
                  <a:srgbClr val="FFC830"/>
                </a:solidFill>
                <a:latin typeface="Rockwell" panose="02060603020205020403" pitchFamily="18" charset="0"/>
              </a:rPr>
              <a:t>More questions</a:t>
            </a:r>
            <a:br>
              <a:rPr lang="en-US" sz="4800" b="1" dirty="0">
                <a:solidFill>
                  <a:srgbClr val="FFC830"/>
                </a:solidFill>
                <a:latin typeface="Rockwell" panose="02060603020205020403" pitchFamily="18" charset="0"/>
              </a:rPr>
            </a:br>
            <a:r>
              <a:rPr lang="en-US" sz="4800" b="1" dirty="0">
                <a:solidFill>
                  <a:srgbClr val="FFC830"/>
                </a:solidFill>
                <a:latin typeface="Rockwell" panose="02060603020205020403" pitchFamily="18" charset="0"/>
              </a:rPr>
              <a:t>about financial aid?</a:t>
            </a:r>
            <a:br>
              <a:rPr lang="en-US" b="1" dirty="0">
                <a:solidFill>
                  <a:srgbClr val="FFC830"/>
                </a:solidFill>
                <a:latin typeface="Rockwell" panose="02060603020205020403" pitchFamily="18" charset="0"/>
              </a:rPr>
            </a:br>
            <a:endParaRPr lang="en-US" b="1" dirty="0">
              <a:latin typeface="Rockwell" panose="02060603020205020403" pitchFamily="18" charset="0"/>
            </a:endParaRPr>
          </a:p>
        </p:txBody>
      </p:sp>
      <p:sp>
        <p:nvSpPr>
          <p:cNvPr id="4" name="Slide Number Placeholder 3">
            <a:extLst>
              <a:ext uri="{FF2B5EF4-FFF2-40B4-BE49-F238E27FC236}">
                <a16:creationId xmlns:a16="http://schemas.microsoft.com/office/drawing/2014/main" id="{D4AB84FD-AB77-4240-A1DB-4D6B3D97CB09}"/>
              </a:ext>
            </a:extLst>
          </p:cNvPr>
          <p:cNvSpPr>
            <a:spLocks noGrp="1"/>
          </p:cNvSpPr>
          <p:nvPr>
            <p:ph type="sldNum" sz="quarter" idx="12"/>
          </p:nvPr>
        </p:nvSpPr>
        <p:spPr/>
        <p:txBody>
          <a:bodyPr/>
          <a:lstStyle/>
          <a:p>
            <a:pPr>
              <a:defRPr/>
            </a:pPr>
            <a:fld id="{CF10B930-8A34-4F66-A59B-11A7563A104F}" type="slidenum">
              <a:rPr lang="en-US" smtClean="0"/>
              <a:pPr>
                <a:defRPr/>
              </a:pPr>
              <a:t>30</a:t>
            </a:fld>
            <a:endParaRPr lang="en-US" dirty="0"/>
          </a:p>
        </p:txBody>
      </p:sp>
      <p:pic>
        <p:nvPicPr>
          <p:cNvPr id="5" name="Picture 4" descr="PERO ¿ CON QUIÉN HABRÁ CONTACTADO MADA, PARA LAS ENTREVISTAS DE ...">
            <a:extLst>
              <a:ext uri="{FF2B5EF4-FFF2-40B4-BE49-F238E27FC236}">
                <a16:creationId xmlns:a16="http://schemas.microsoft.com/office/drawing/2014/main" id="{26B3EB42-D042-4F29-B9A5-6DBDFCC4F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42" y="5349907"/>
            <a:ext cx="1051916" cy="974692"/>
          </a:xfrm>
          <a:prstGeom prst="roundRect">
            <a:avLst>
              <a:gd name="adj" fmla="val 16667"/>
            </a:avLst>
          </a:prstGeom>
          <a:ln>
            <a:solidFill>
              <a:schemeClr val="tx1"/>
            </a:solidFill>
          </a:ln>
          <a:effectLst>
            <a:outerShdw blurRad="50800" dist="38100" dir="18900000" algn="b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
        <p:nvSpPr>
          <p:cNvPr id="6" name="Subtitle 2">
            <a:extLst>
              <a:ext uri="{FF2B5EF4-FFF2-40B4-BE49-F238E27FC236}">
                <a16:creationId xmlns:a16="http://schemas.microsoft.com/office/drawing/2014/main" id="{7F8E568C-CB6F-42C9-9E1E-54E4554D69EB}"/>
              </a:ext>
            </a:extLst>
          </p:cNvPr>
          <p:cNvSpPr txBox="1">
            <a:spLocks/>
          </p:cNvSpPr>
          <p:nvPr/>
        </p:nvSpPr>
        <p:spPr bwMode="auto">
          <a:xfrm>
            <a:off x="169178" y="2910863"/>
            <a:ext cx="9144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itchFamily="34"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1"/>
                </a:solidFill>
              </a:rPr>
              <a:t>Submit questions via email to:</a:t>
            </a:r>
            <a:br>
              <a:rPr lang="en-US" dirty="0">
                <a:solidFill>
                  <a:schemeClr val="bg1"/>
                </a:solidFill>
              </a:rPr>
            </a:br>
            <a:r>
              <a:rPr lang="en-US" dirty="0">
                <a:solidFill>
                  <a:schemeClr val="bg1"/>
                </a:solidFill>
              </a:rPr>
              <a:t> </a:t>
            </a:r>
            <a:r>
              <a:rPr lang="en-US" dirty="0">
                <a:solidFill>
                  <a:srgbClr val="FFC000"/>
                </a:solidFill>
                <a:latin typeface="Arial Black" panose="020B0A04020102020204" pitchFamily="34" charset="0"/>
                <a:hlinkClick r:id="rId4">
                  <a:extLst>
                    <a:ext uri="{A12FA001-AC4F-418D-AE19-62706E023703}">
                      <ahyp:hlinkClr xmlns:ahyp="http://schemas.microsoft.com/office/drawing/2018/hyperlinkcolor" val="tx"/>
                    </a:ext>
                  </a:extLst>
                </a:hlinkClick>
              </a:rPr>
              <a:t>ndsu.financialaid@ndsu.edu</a:t>
            </a:r>
            <a:r>
              <a:rPr lang="en-US" dirty="0">
                <a:solidFill>
                  <a:srgbClr val="FFC000"/>
                </a:solidFill>
                <a:latin typeface="Arial Black" panose="020B0A04020102020204" pitchFamily="34" charset="0"/>
              </a:rPr>
              <a:t> </a:t>
            </a:r>
            <a:br>
              <a:rPr lang="en-US" dirty="0">
                <a:solidFill>
                  <a:srgbClr val="FFC000"/>
                </a:solidFill>
                <a:latin typeface="Arial Black" panose="020B0A04020102020204" pitchFamily="34" charset="0"/>
              </a:rPr>
            </a:br>
            <a:br>
              <a:rPr lang="en-US" dirty="0">
                <a:solidFill>
                  <a:schemeClr val="bg1"/>
                </a:solidFill>
              </a:rPr>
            </a:br>
            <a:r>
              <a:rPr lang="en-US" sz="2000" dirty="0">
                <a:solidFill>
                  <a:schemeClr val="bg1"/>
                </a:solidFill>
              </a:rPr>
              <a:t>A Financial Aid team member will get back to you </a:t>
            </a:r>
            <a:br>
              <a:rPr lang="en-US" sz="2000" dirty="0">
                <a:solidFill>
                  <a:schemeClr val="bg1"/>
                </a:solidFill>
              </a:rPr>
            </a:br>
            <a:r>
              <a:rPr lang="en-US" sz="2000" dirty="0">
                <a:solidFill>
                  <a:schemeClr val="bg1"/>
                </a:solidFill>
              </a:rPr>
              <a:t>as soon as possible.</a:t>
            </a:r>
            <a:br>
              <a:rPr lang="en-US" sz="2000" dirty="0">
                <a:solidFill>
                  <a:schemeClr val="bg1"/>
                </a:solidFill>
              </a:rPr>
            </a:br>
            <a:endParaRPr lang="en-US" sz="2000" dirty="0"/>
          </a:p>
        </p:txBody>
      </p:sp>
    </p:spTree>
    <p:extLst>
      <p:ext uri="{BB962C8B-B14F-4D97-AF65-F5344CB8AC3E}">
        <p14:creationId xmlns:p14="http://schemas.microsoft.com/office/powerpoint/2010/main" val="1365478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9CE05-B124-43B2-88BB-51623F198721}"/>
              </a:ext>
            </a:extLst>
          </p:cNvPr>
          <p:cNvSpPr>
            <a:spLocks noGrp="1"/>
          </p:cNvSpPr>
          <p:nvPr>
            <p:ph type="sldNum" sz="quarter" idx="12"/>
          </p:nvPr>
        </p:nvSpPr>
        <p:spPr/>
        <p:txBody>
          <a:bodyPr/>
          <a:lstStyle/>
          <a:p>
            <a:pPr>
              <a:defRPr/>
            </a:pPr>
            <a:fld id="{E9F4B987-738B-4E6D-881D-867D08FADE3A}" type="slidenum">
              <a:rPr lang="en-US" smtClean="0"/>
              <a:pPr>
                <a:defRPr/>
              </a:pPr>
              <a:t>4</a:t>
            </a:fld>
            <a:endParaRPr lang="en-US" dirty="0"/>
          </a:p>
        </p:txBody>
      </p:sp>
      <p:pic>
        <p:nvPicPr>
          <p:cNvPr id="5" name="Picture 4">
            <a:extLst>
              <a:ext uri="{FF2B5EF4-FFF2-40B4-BE49-F238E27FC236}">
                <a16:creationId xmlns:a16="http://schemas.microsoft.com/office/drawing/2014/main" id="{0622DF09-14A2-43B5-8795-8510A580BA7C}"/>
              </a:ext>
            </a:extLst>
          </p:cNvPr>
          <p:cNvPicPr>
            <a:picLocks noChangeAspect="1"/>
          </p:cNvPicPr>
          <p:nvPr/>
        </p:nvPicPr>
        <p:blipFill>
          <a:blip r:embed="rId3"/>
          <a:stretch>
            <a:fillRect/>
          </a:stretch>
        </p:blipFill>
        <p:spPr>
          <a:xfrm>
            <a:off x="311150" y="482601"/>
            <a:ext cx="8521700" cy="5981700"/>
          </a:xfrm>
          <a:prstGeom prst="rect">
            <a:avLst/>
          </a:prstGeom>
        </p:spPr>
      </p:pic>
    </p:spTree>
    <p:extLst>
      <p:ext uri="{BB962C8B-B14F-4D97-AF65-F5344CB8AC3E}">
        <p14:creationId xmlns:p14="http://schemas.microsoft.com/office/powerpoint/2010/main" val="679997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1058-BB10-459D-8D76-92787BE2FF43}"/>
              </a:ext>
            </a:extLst>
          </p:cNvPr>
          <p:cNvSpPr>
            <a:spLocks noGrp="1"/>
          </p:cNvSpPr>
          <p:nvPr>
            <p:ph type="title"/>
          </p:nvPr>
        </p:nvSpPr>
        <p:spPr/>
        <p:txBody>
          <a:bodyPr/>
          <a:lstStyle/>
          <a:p>
            <a:r>
              <a:rPr lang="en-US" sz="4000" b="1" dirty="0">
                <a:solidFill>
                  <a:srgbClr val="FFC000"/>
                </a:solidFill>
                <a:latin typeface="Rockwell" panose="02060603020205020403" pitchFamily="18" charset="0"/>
              </a:rPr>
              <a:t>Who decides how much aid </a:t>
            </a:r>
            <a:br>
              <a:rPr lang="en-US" sz="4000" b="1" dirty="0">
                <a:solidFill>
                  <a:srgbClr val="FFC000"/>
                </a:solidFill>
                <a:latin typeface="Rockwell" panose="02060603020205020403" pitchFamily="18" charset="0"/>
              </a:rPr>
            </a:br>
            <a:r>
              <a:rPr lang="en-US" sz="4000" b="1" dirty="0">
                <a:solidFill>
                  <a:srgbClr val="FFC000"/>
                </a:solidFill>
                <a:latin typeface="Rockwell" panose="02060603020205020403" pitchFamily="18" charset="0"/>
              </a:rPr>
              <a:t>I may receive?</a:t>
            </a:r>
            <a:endParaRPr lang="en-US" sz="4000" dirty="0">
              <a:solidFill>
                <a:srgbClr val="FFC000"/>
              </a:solidFill>
            </a:endParaRPr>
          </a:p>
        </p:txBody>
      </p:sp>
      <p:graphicFrame>
        <p:nvGraphicFramePr>
          <p:cNvPr id="5" name="Content Placeholder 4">
            <a:extLst>
              <a:ext uri="{FF2B5EF4-FFF2-40B4-BE49-F238E27FC236}">
                <a16:creationId xmlns:a16="http://schemas.microsoft.com/office/drawing/2014/main" id="{16E2BAC7-7DC6-4585-AA23-A7DCE54A5B53}"/>
              </a:ext>
            </a:extLst>
          </p:cNvPr>
          <p:cNvGraphicFramePr>
            <a:graphicFrameLocks noGrp="1"/>
          </p:cNvGraphicFramePr>
          <p:nvPr>
            <p:ph idx="1"/>
            <p:extLst>
              <p:ext uri="{D42A27DB-BD31-4B8C-83A1-F6EECF244321}">
                <p14:modId xmlns:p14="http://schemas.microsoft.com/office/powerpoint/2010/main" val="2748012850"/>
              </p:ext>
            </p:extLst>
          </p:nvPr>
        </p:nvGraphicFramePr>
        <p:xfrm>
          <a:off x="660633" y="1686187"/>
          <a:ext cx="7822734" cy="425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C746F3-E36D-4EE9-8798-10A91A062BF5}"/>
              </a:ext>
            </a:extLst>
          </p:cNvPr>
          <p:cNvSpPr>
            <a:spLocks noGrp="1"/>
          </p:cNvSpPr>
          <p:nvPr>
            <p:ph type="sldNum" sz="quarter" idx="12"/>
          </p:nvPr>
        </p:nvSpPr>
        <p:spPr/>
        <p:txBody>
          <a:bodyPr/>
          <a:lstStyle/>
          <a:p>
            <a:pPr>
              <a:defRPr/>
            </a:pPr>
            <a:fld id="{E9F4B987-738B-4E6D-881D-867D08FADE3A}" type="slidenum">
              <a:rPr lang="en-US" smtClean="0"/>
              <a:pPr>
                <a:defRPr/>
              </a:pPr>
              <a:t>5</a:t>
            </a:fld>
            <a:endParaRPr lang="en-US" dirty="0"/>
          </a:p>
        </p:txBody>
      </p:sp>
    </p:spTree>
    <p:extLst>
      <p:ext uri="{BB962C8B-B14F-4D97-AF65-F5344CB8AC3E}">
        <p14:creationId xmlns:p14="http://schemas.microsoft.com/office/powerpoint/2010/main" val="120444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6DA1A8-AB0A-4917-9798-C8F719B9E615}"/>
              </a:ext>
            </a:extLst>
          </p:cNvPr>
          <p:cNvSpPr>
            <a:spLocks noGrp="1"/>
          </p:cNvSpPr>
          <p:nvPr>
            <p:ph type="title"/>
          </p:nvPr>
        </p:nvSpPr>
        <p:spPr>
          <a:xfrm>
            <a:off x="355600" y="423219"/>
            <a:ext cx="8229600" cy="1143000"/>
          </a:xfrm>
        </p:spPr>
        <p:txBody>
          <a:bodyPr/>
          <a:lstStyle/>
          <a:p>
            <a:r>
              <a:rPr lang="en-US" b="1" dirty="0">
                <a:latin typeface="Rockwell" panose="02060603020205020403" pitchFamily="18" charset="0"/>
              </a:rPr>
              <a:t>What’s a Budget?</a:t>
            </a:r>
          </a:p>
        </p:txBody>
      </p:sp>
      <p:sp>
        <p:nvSpPr>
          <p:cNvPr id="7" name="Content Placeholder 6">
            <a:extLst>
              <a:ext uri="{FF2B5EF4-FFF2-40B4-BE49-F238E27FC236}">
                <a16:creationId xmlns:a16="http://schemas.microsoft.com/office/drawing/2014/main" id="{77347FD9-7B6B-45F8-A67B-FC532B14B981}"/>
              </a:ext>
            </a:extLst>
          </p:cNvPr>
          <p:cNvSpPr>
            <a:spLocks noGrp="1"/>
          </p:cNvSpPr>
          <p:nvPr>
            <p:ph idx="1"/>
          </p:nvPr>
        </p:nvSpPr>
        <p:spPr>
          <a:xfrm>
            <a:off x="457200" y="1566219"/>
            <a:ext cx="8229600" cy="4490632"/>
          </a:xfrm>
        </p:spPr>
        <p:txBody>
          <a:bodyPr/>
          <a:lstStyle/>
          <a:p>
            <a:r>
              <a:rPr lang="en-US" sz="2400" dirty="0"/>
              <a:t>Budgets can vary by college!</a:t>
            </a:r>
            <a:br>
              <a:rPr lang="en-US" sz="2400" dirty="0"/>
            </a:br>
            <a:endParaRPr lang="en-US" sz="1800" dirty="0"/>
          </a:p>
          <a:p>
            <a:r>
              <a:rPr lang="en-US" sz="2400" dirty="0"/>
              <a:t>Budgets provide an estimate of costs based on:</a:t>
            </a:r>
          </a:p>
          <a:p>
            <a:pPr lvl="1"/>
            <a:r>
              <a:rPr lang="en-US" sz="2000" dirty="0"/>
              <a:t>State of residence</a:t>
            </a:r>
          </a:p>
          <a:p>
            <a:pPr lvl="1"/>
            <a:r>
              <a:rPr lang="en-US" sz="2000" dirty="0"/>
              <a:t>Academic program</a:t>
            </a:r>
          </a:p>
          <a:p>
            <a:pPr lvl="1"/>
            <a:r>
              <a:rPr lang="en-US" sz="2000" dirty="0"/>
              <a:t>Number of enrolled credits (FT, HT, PT)</a:t>
            </a:r>
            <a:br>
              <a:rPr lang="en-US" sz="2000" dirty="0"/>
            </a:br>
            <a:endParaRPr lang="en-US" sz="2000" dirty="0"/>
          </a:p>
          <a:p>
            <a:pPr marL="57150" indent="0" algn="ctr">
              <a:buNone/>
            </a:pPr>
            <a:r>
              <a:rPr lang="en-US" sz="2000" b="1" dirty="0"/>
              <a:t>NOTE:</a:t>
            </a:r>
            <a:r>
              <a:rPr lang="en-US" sz="2000" dirty="0"/>
              <a:t> A budget is </a:t>
            </a:r>
            <a:r>
              <a:rPr lang="en-US" sz="2000" b="1" u="sng" dirty="0"/>
              <a:t>not</a:t>
            </a:r>
            <a:r>
              <a:rPr lang="en-US" sz="2000" dirty="0"/>
              <a:t> an exact amount you pay! </a:t>
            </a:r>
            <a:br>
              <a:rPr lang="en-US" sz="2000" dirty="0"/>
            </a:br>
            <a:r>
              <a:rPr lang="en-US" sz="2000" dirty="0"/>
              <a:t>It’s an estimate which is tied to the Cost of Attendance. </a:t>
            </a:r>
            <a:br>
              <a:rPr lang="en-US" sz="2000" dirty="0"/>
            </a:br>
            <a:endParaRPr lang="en-US" sz="2000" dirty="0"/>
          </a:p>
          <a:p>
            <a:pPr marL="57150" indent="0" algn="ctr">
              <a:buNone/>
            </a:pPr>
            <a:r>
              <a:rPr lang="en-US" sz="2000" b="1" dirty="0">
                <a:solidFill>
                  <a:srgbClr val="FFC830"/>
                </a:solidFill>
              </a:rPr>
              <a:t>COA – FINANCIAL AID = LOAN ELIGIBILITY</a:t>
            </a:r>
          </a:p>
        </p:txBody>
      </p:sp>
      <p:sp>
        <p:nvSpPr>
          <p:cNvPr id="5" name="Slide Number Placeholder 4">
            <a:extLst>
              <a:ext uri="{FF2B5EF4-FFF2-40B4-BE49-F238E27FC236}">
                <a16:creationId xmlns:a16="http://schemas.microsoft.com/office/drawing/2014/main" id="{D5DDA4E7-158B-4E5A-BAE0-06C21106EC94}"/>
              </a:ext>
            </a:extLst>
          </p:cNvPr>
          <p:cNvSpPr>
            <a:spLocks noGrp="1"/>
          </p:cNvSpPr>
          <p:nvPr>
            <p:ph type="sldNum" sz="quarter" idx="12"/>
          </p:nvPr>
        </p:nvSpPr>
        <p:spPr/>
        <p:txBody>
          <a:bodyPr/>
          <a:lstStyle/>
          <a:p>
            <a:pPr>
              <a:defRPr/>
            </a:pPr>
            <a:fld id="{D950DBA1-C0A5-426C-B245-C3FE22AC3330}" type="slidenum">
              <a:rPr lang="en-US" smtClean="0"/>
              <a:pPr>
                <a:defRPr/>
              </a:pPr>
              <a:t>6</a:t>
            </a:fld>
            <a:endParaRPr lang="en-US" dirty="0"/>
          </a:p>
        </p:txBody>
      </p:sp>
      <p:pic>
        <p:nvPicPr>
          <p:cNvPr id="8" name="Picture 7" descr="PERO ¿ CON QUIÉN HABRÁ CONTACTADO MADA, PARA LAS ENTREVISTAS DE ...">
            <a:extLst>
              <a:ext uri="{FF2B5EF4-FFF2-40B4-BE49-F238E27FC236}">
                <a16:creationId xmlns:a16="http://schemas.microsoft.com/office/drawing/2014/main" id="{364F2636-7A8B-4EF5-883A-D51376CF3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667" y="526522"/>
            <a:ext cx="1266333" cy="936395"/>
          </a:xfrm>
          <a:prstGeom prst="roundRect">
            <a:avLst>
              <a:gd name="adj" fmla="val 16667"/>
            </a:avLst>
          </a:prstGeom>
          <a:ln>
            <a:solidFill>
              <a:schemeClr val="tx1"/>
            </a:solidFill>
          </a:ln>
          <a:effectLst>
            <a:outerShdw blurRad="50800" dist="38100" dir="18900000" algn="b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266011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BDEC22-D4BE-426A-A674-2310933E83C7}"/>
              </a:ext>
            </a:extLst>
          </p:cNvPr>
          <p:cNvSpPr>
            <a:spLocks noGrp="1"/>
          </p:cNvSpPr>
          <p:nvPr>
            <p:ph type="sldNum" sz="quarter" idx="12"/>
          </p:nvPr>
        </p:nvSpPr>
        <p:spPr/>
        <p:txBody>
          <a:bodyPr/>
          <a:lstStyle/>
          <a:p>
            <a:pPr>
              <a:defRPr/>
            </a:pPr>
            <a:fld id="{E9F4B987-738B-4E6D-881D-867D08FADE3A}" type="slidenum">
              <a:rPr lang="en-US" smtClean="0"/>
              <a:pPr>
                <a:defRPr/>
              </a:pPr>
              <a:t>7</a:t>
            </a:fld>
            <a:endParaRPr lang="en-US" dirty="0"/>
          </a:p>
        </p:txBody>
      </p:sp>
      <p:graphicFrame>
        <p:nvGraphicFramePr>
          <p:cNvPr id="7" name="Content Placeholder 6">
            <a:extLst>
              <a:ext uri="{FF2B5EF4-FFF2-40B4-BE49-F238E27FC236}">
                <a16:creationId xmlns:a16="http://schemas.microsoft.com/office/drawing/2014/main" id="{E039262A-AA24-4C1F-9E3C-6B44BDE100C4}"/>
              </a:ext>
            </a:extLst>
          </p:cNvPr>
          <p:cNvGraphicFramePr>
            <a:graphicFrameLocks noGrp="1"/>
          </p:cNvGraphicFramePr>
          <p:nvPr>
            <p:ph idx="1"/>
            <p:extLst>
              <p:ext uri="{D42A27DB-BD31-4B8C-83A1-F6EECF244321}">
                <p14:modId xmlns:p14="http://schemas.microsoft.com/office/powerpoint/2010/main" val="2190611115"/>
              </p:ext>
            </p:extLst>
          </p:nvPr>
        </p:nvGraphicFramePr>
        <p:xfrm>
          <a:off x="731357" y="2293515"/>
          <a:ext cx="7681286" cy="358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hought Bubble: Cloud 5">
            <a:extLst>
              <a:ext uri="{FF2B5EF4-FFF2-40B4-BE49-F238E27FC236}">
                <a16:creationId xmlns:a16="http://schemas.microsoft.com/office/drawing/2014/main" id="{7319C9D3-F90B-424E-B27B-F0B9AEA076D1}"/>
              </a:ext>
            </a:extLst>
          </p:cNvPr>
          <p:cNvSpPr/>
          <p:nvPr/>
        </p:nvSpPr>
        <p:spPr>
          <a:xfrm>
            <a:off x="1560352" y="461394"/>
            <a:ext cx="5880683" cy="2214693"/>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8F578-8309-4087-B600-B734097E8B4A}"/>
              </a:ext>
            </a:extLst>
          </p:cNvPr>
          <p:cNvSpPr>
            <a:spLocks noGrp="1"/>
          </p:cNvSpPr>
          <p:nvPr>
            <p:ph type="title"/>
          </p:nvPr>
        </p:nvSpPr>
        <p:spPr>
          <a:xfrm>
            <a:off x="457200" y="709074"/>
            <a:ext cx="8229600" cy="1579329"/>
          </a:xfrm>
        </p:spPr>
        <p:txBody>
          <a:bodyPr/>
          <a:lstStyle/>
          <a:p>
            <a:r>
              <a:rPr lang="en-US" sz="660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Big Picture</a:t>
            </a:r>
            <a:endParaRPr lang="en-US" sz="6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39004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F578-8309-4087-B600-B734097E8B4A}"/>
              </a:ext>
            </a:extLst>
          </p:cNvPr>
          <p:cNvSpPr>
            <a:spLocks noGrp="1"/>
          </p:cNvSpPr>
          <p:nvPr>
            <p:ph type="title"/>
          </p:nvPr>
        </p:nvSpPr>
        <p:spPr/>
        <p:txBody>
          <a:bodyPr/>
          <a:lstStyle/>
          <a:p>
            <a:r>
              <a:rPr lang="en-US" b="1" dirty="0">
                <a:latin typeface="Rockwell" panose="02060603020205020403" pitchFamily="18" charset="0"/>
              </a:rPr>
              <a:t>STUDENT AID REPORT</a:t>
            </a:r>
            <a:endParaRPr lang="en-US" dirty="0"/>
          </a:p>
        </p:txBody>
      </p:sp>
      <p:sp>
        <p:nvSpPr>
          <p:cNvPr id="4" name="Slide Number Placeholder 3">
            <a:extLst>
              <a:ext uri="{FF2B5EF4-FFF2-40B4-BE49-F238E27FC236}">
                <a16:creationId xmlns:a16="http://schemas.microsoft.com/office/drawing/2014/main" id="{3DBDEC22-D4BE-426A-A674-2310933E83C7}"/>
              </a:ext>
            </a:extLst>
          </p:cNvPr>
          <p:cNvSpPr>
            <a:spLocks noGrp="1"/>
          </p:cNvSpPr>
          <p:nvPr>
            <p:ph type="sldNum" sz="quarter" idx="12"/>
          </p:nvPr>
        </p:nvSpPr>
        <p:spPr/>
        <p:txBody>
          <a:bodyPr/>
          <a:lstStyle/>
          <a:p>
            <a:pPr>
              <a:defRPr/>
            </a:pPr>
            <a:fld id="{E9F4B987-738B-4E6D-881D-867D08FADE3A}" type="slidenum">
              <a:rPr lang="en-US" smtClean="0"/>
              <a:pPr>
                <a:defRPr/>
              </a:pPr>
              <a:t>8</a:t>
            </a:fld>
            <a:endParaRPr lang="en-US" dirty="0"/>
          </a:p>
        </p:txBody>
      </p:sp>
      <p:graphicFrame>
        <p:nvGraphicFramePr>
          <p:cNvPr id="7" name="Content Placeholder 6">
            <a:extLst>
              <a:ext uri="{FF2B5EF4-FFF2-40B4-BE49-F238E27FC236}">
                <a16:creationId xmlns:a16="http://schemas.microsoft.com/office/drawing/2014/main" id="{E039262A-AA24-4C1F-9E3C-6B44BDE100C4}"/>
              </a:ext>
            </a:extLst>
          </p:cNvPr>
          <p:cNvGraphicFramePr>
            <a:graphicFrameLocks noGrp="1"/>
          </p:cNvGraphicFramePr>
          <p:nvPr>
            <p:ph idx="1"/>
            <p:extLst>
              <p:ext uri="{D42A27DB-BD31-4B8C-83A1-F6EECF244321}">
                <p14:modId xmlns:p14="http://schemas.microsoft.com/office/powerpoint/2010/main" val="2435955251"/>
              </p:ext>
            </p:extLst>
          </p:nvPr>
        </p:nvGraphicFramePr>
        <p:xfrm>
          <a:off x="203200" y="1404938"/>
          <a:ext cx="8483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6">
            <a:extLst>
              <a:ext uri="{FF2B5EF4-FFF2-40B4-BE49-F238E27FC236}">
                <a16:creationId xmlns:a16="http://schemas.microsoft.com/office/drawing/2014/main" id="{52D18DBA-1E92-479E-A832-A01126CE0C87}"/>
              </a:ext>
            </a:extLst>
          </p:cNvPr>
          <p:cNvSpPr txBox="1">
            <a:spLocks/>
          </p:cNvSpPr>
          <p:nvPr/>
        </p:nvSpPr>
        <p:spPr bwMode="auto">
          <a:xfrm>
            <a:off x="546100" y="1825025"/>
            <a:ext cx="8229600" cy="37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Student Aid Report:  SAR</a:t>
            </a:r>
            <a:endParaRPr lang="en-US" sz="2400" dirty="0"/>
          </a:p>
          <a:p>
            <a:pPr lvl="1"/>
            <a:r>
              <a:rPr lang="en-US" sz="2000" dirty="0"/>
              <a:t>Summary of information provided on the FAFSA</a:t>
            </a:r>
          </a:p>
          <a:p>
            <a:pPr lvl="1"/>
            <a:r>
              <a:rPr lang="en-US" sz="2000" dirty="0"/>
              <a:t>Provides EFC, date FAFSA was received and date processed</a:t>
            </a:r>
          </a:p>
          <a:p>
            <a:pPr lvl="1"/>
            <a:r>
              <a:rPr lang="en-US" sz="2000" dirty="0"/>
              <a:t>Includes estimated eligibility for federal loans and grants</a:t>
            </a:r>
            <a:br>
              <a:rPr lang="en-US" sz="2000" dirty="0"/>
            </a:br>
            <a:endParaRPr lang="en-US" sz="2000" dirty="0"/>
          </a:p>
          <a:p>
            <a:pPr>
              <a:spcBef>
                <a:spcPts val="1200"/>
              </a:spcBef>
            </a:pPr>
            <a:r>
              <a:rPr lang="en-US" sz="2400" b="1" dirty="0"/>
              <a:t>Review information - be sure it’s correct! </a:t>
            </a:r>
          </a:p>
          <a:p>
            <a:pPr lvl="1"/>
            <a:r>
              <a:rPr lang="en-US" sz="2000" dirty="0"/>
              <a:t>If no changes are needed – keep the SAR for your records</a:t>
            </a:r>
          </a:p>
        </p:txBody>
      </p:sp>
    </p:spTree>
    <p:extLst>
      <p:ext uri="{BB962C8B-B14F-4D97-AF65-F5344CB8AC3E}">
        <p14:creationId xmlns:p14="http://schemas.microsoft.com/office/powerpoint/2010/main" val="181503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F578-8309-4087-B600-B734097E8B4A}"/>
              </a:ext>
            </a:extLst>
          </p:cNvPr>
          <p:cNvSpPr>
            <a:spLocks noGrp="1"/>
          </p:cNvSpPr>
          <p:nvPr>
            <p:ph type="title"/>
          </p:nvPr>
        </p:nvSpPr>
        <p:spPr>
          <a:xfrm>
            <a:off x="457200" y="483300"/>
            <a:ext cx="8229600" cy="1143000"/>
          </a:xfrm>
        </p:spPr>
        <p:txBody>
          <a:bodyPr/>
          <a:lstStyle/>
          <a:p>
            <a:r>
              <a:rPr lang="en-US" sz="4000" b="1" dirty="0">
                <a:latin typeface="Rockwell" panose="02060603020205020403" pitchFamily="18" charset="0"/>
              </a:rPr>
              <a:t>I found an error on my SAR.  How do I correct it?</a:t>
            </a:r>
            <a:endParaRPr lang="en-US" sz="4000" dirty="0"/>
          </a:p>
        </p:txBody>
      </p:sp>
      <p:sp>
        <p:nvSpPr>
          <p:cNvPr id="4" name="Slide Number Placeholder 3">
            <a:extLst>
              <a:ext uri="{FF2B5EF4-FFF2-40B4-BE49-F238E27FC236}">
                <a16:creationId xmlns:a16="http://schemas.microsoft.com/office/drawing/2014/main" id="{3DBDEC22-D4BE-426A-A674-2310933E83C7}"/>
              </a:ext>
            </a:extLst>
          </p:cNvPr>
          <p:cNvSpPr>
            <a:spLocks noGrp="1"/>
          </p:cNvSpPr>
          <p:nvPr>
            <p:ph type="sldNum" sz="quarter" idx="12"/>
          </p:nvPr>
        </p:nvSpPr>
        <p:spPr/>
        <p:txBody>
          <a:bodyPr/>
          <a:lstStyle/>
          <a:p>
            <a:pPr>
              <a:defRPr/>
            </a:pPr>
            <a:fld id="{E9F4B987-738B-4E6D-881D-867D08FADE3A}" type="slidenum">
              <a:rPr lang="en-US" smtClean="0"/>
              <a:pPr>
                <a:defRPr/>
              </a:pPr>
              <a:t>9</a:t>
            </a:fld>
            <a:endParaRPr lang="en-US" dirty="0"/>
          </a:p>
        </p:txBody>
      </p:sp>
      <p:graphicFrame>
        <p:nvGraphicFramePr>
          <p:cNvPr id="7" name="Content Placeholder 6">
            <a:extLst>
              <a:ext uri="{FF2B5EF4-FFF2-40B4-BE49-F238E27FC236}">
                <a16:creationId xmlns:a16="http://schemas.microsoft.com/office/drawing/2014/main" id="{E039262A-AA24-4C1F-9E3C-6B44BDE100C4}"/>
              </a:ext>
            </a:extLst>
          </p:cNvPr>
          <p:cNvGraphicFramePr>
            <a:graphicFrameLocks noGrp="1"/>
          </p:cNvGraphicFramePr>
          <p:nvPr>
            <p:ph idx="1"/>
            <p:extLst>
              <p:ext uri="{D42A27DB-BD31-4B8C-83A1-F6EECF244321}">
                <p14:modId xmlns:p14="http://schemas.microsoft.com/office/powerpoint/2010/main" val="21875453"/>
              </p:ext>
            </p:extLst>
          </p:nvPr>
        </p:nvGraphicFramePr>
        <p:xfrm>
          <a:off x="284410" y="1747940"/>
          <a:ext cx="8483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6">
            <a:extLst>
              <a:ext uri="{FF2B5EF4-FFF2-40B4-BE49-F238E27FC236}">
                <a16:creationId xmlns:a16="http://schemas.microsoft.com/office/drawing/2014/main" id="{52D18DBA-1E92-479E-A832-A01126CE0C87}"/>
              </a:ext>
            </a:extLst>
          </p:cNvPr>
          <p:cNvSpPr txBox="1">
            <a:spLocks/>
          </p:cNvSpPr>
          <p:nvPr/>
        </p:nvSpPr>
        <p:spPr bwMode="auto">
          <a:xfrm>
            <a:off x="629990" y="1991221"/>
            <a:ext cx="8229600" cy="41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Make corrections at   </a:t>
            </a:r>
            <a:r>
              <a:rPr lang="en-US" sz="2400" b="1" dirty="0">
                <a:solidFill>
                  <a:srgbClr val="FF0000"/>
                </a:solidFill>
                <a:latin typeface="Rockwell Extra Bold" panose="02060903040505020403" pitchFamily="18" charset="0"/>
              </a:rPr>
              <a:t>studentaid.gov </a:t>
            </a:r>
            <a:endParaRPr lang="en-US" sz="2400" dirty="0">
              <a:solidFill>
                <a:srgbClr val="FF0000"/>
              </a:solidFill>
              <a:latin typeface="Rockwell Extra Bold" panose="02060903040505020403" pitchFamily="18" charset="0"/>
            </a:endParaRPr>
          </a:p>
          <a:p>
            <a:pPr marL="914400" lvl="1" indent="-457200">
              <a:buAutoNum type="arabicPeriod"/>
            </a:pPr>
            <a:r>
              <a:rPr lang="en-US" sz="2000" dirty="0"/>
              <a:t>Select the “LOG IN” button and enter FSA ID</a:t>
            </a:r>
          </a:p>
          <a:p>
            <a:pPr marL="914400" lvl="1" indent="-457200">
              <a:buAutoNum type="arabicPeriod"/>
            </a:pPr>
            <a:r>
              <a:rPr lang="en-US" sz="2000" dirty="0"/>
              <a:t>On the “My FAFSA” page, select</a:t>
            </a:r>
            <a:br>
              <a:rPr lang="en-US" sz="2000" dirty="0"/>
            </a:br>
            <a:r>
              <a:rPr lang="en-US" sz="2000" dirty="0"/>
              <a:t>“Make FAFSA Corrections.”</a:t>
            </a:r>
          </a:p>
          <a:p>
            <a:pPr marL="914400" lvl="1" indent="-457200">
              <a:buAutoNum type="arabicPeriod"/>
            </a:pPr>
            <a:r>
              <a:rPr lang="en-US" sz="2000" dirty="0"/>
              <a:t>Create a </a:t>
            </a:r>
            <a:r>
              <a:rPr lang="en-US" sz="2000" b="1" i="1" dirty="0"/>
              <a:t>save</a:t>
            </a:r>
            <a:r>
              <a:rPr lang="en-US" sz="2000" dirty="0"/>
              <a:t> key.</a:t>
            </a:r>
          </a:p>
          <a:p>
            <a:pPr marL="914400" lvl="1" indent="-457200">
              <a:buAutoNum type="arabicPeriod"/>
            </a:pPr>
            <a:r>
              <a:rPr lang="en-US" sz="2000" dirty="0"/>
              <a:t>Change your information</a:t>
            </a:r>
          </a:p>
          <a:p>
            <a:pPr marL="914400" lvl="1" indent="-457200">
              <a:buAutoNum type="arabicPeriod"/>
            </a:pPr>
            <a:r>
              <a:rPr lang="en-US" sz="2000" dirty="0"/>
              <a:t>Submit the new information</a:t>
            </a:r>
          </a:p>
          <a:p>
            <a:pPr marL="400050"/>
            <a:r>
              <a:rPr lang="en-US" sz="2400" dirty="0"/>
              <a:t>Write corrections on paper SAR, sign it, and mail to address provided on the SAR </a:t>
            </a:r>
            <a:br>
              <a:rPr lang="en-US" sz="2400" dirty="0"/>
            </a:br>
            <a:r>
              <a:rPr lang="en-US" sz="2400" dirty="0"/>
              <a:t>***</a:t>
            </a:r>
            <a:r>
              <a:rPr lang="en-US" sz="1800" dirty="0"/>
              <a:t>This is not a preferred method</a:t>
            </a:r>
          </a:p>
          <a:p>
            <a:pPr marL="914400" lvl="1" indent="-457200">
              <a:buAutoNum type="arabicPeriod"/>
            </a:pPr>
            <a:endParaRPr lang="en-US" sz="2000" dirty="0"/>
          </a:p>
          <a:p>
            <a:pPr marL="914400" lvl="1" indent="-457200">
              <a:buAutoNum type="arabicPeriod"/>
            </a:pPr>
            <a:endParaRPr lang="en-US" sz="2000" dirty="0"/>
          </a:p>
        </p:txBody>
      </p:sp>
    </p:spTree>
    <p:extLst>
      <p:ext uri="{BB962C8B-B14F-4D97-AF65-F5344CB8AC3E}">
        <p14:creationId xmlns:p14="http://schemas.microsoft.com/office/powerpoint/2010/main" val="1527034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EW format for breakout sessions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12044</TotalTime>
  <Words>6925</Words>
  <Application>Microsoft Office PowerPoint</Application>
  <PresentationFormat>On-screen Show (4:3)</PresentationFormat>
  <Paragraphs>536</Paragraphs>
  <Slides>30</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ＭＳ Ｐゴシック</vt:lpstr>
      <vt:lpstr>Abadi</vt:lpstr>
      <vt:lpstr>Aharoni</vt:lpstr>
      <vt:lpstr>Arial</vt:lpstr>
      <vt:lpstr>Arial Black</vt:lpstr>
      <vt:lpstr>Britannic Bold</vt:lpstr>
      <vt:lpstr>Calibri</vt:lpstr>
      <vt:lpstr>Cooper Black</vt:lpstr>
      <vt:lpstr>Eras Bold ITC</vt:lpstr>
      <vt:lpstr>Rockwell</vt:lpstr>
      <vt:lpstr>Rockwell Condensed</vt:lpstr>
      <vt:lpstr>Rockwell Extra Bold</vt:lpstr>
      <vt:lpstr>Rockwell Nova Cond</vt:lpstr>
      <vt:lpstr>Wingdings</vt:lpstr>
      <vt:lpstr>NEW format for breakout sessions 2011</vt:lpstr>
      <vt:lpstr>PowerPoint Presentation</vt:lpstr>
      <vt:lpstr>UNDERSTANDING        Financial Aid</vt:lpstr>
      <vt:lpstr>FAFSA =  Free Application for Federal Student Aid</vt:lpstr>
      <vt:lpstr>PowerPoint Presentation</vt:lpstr>
      <vt:lpstr>Who decides how much aid  I may receive?</vt:lpstr>
      <vt:lpstr>What’s a Budget?</vt:lpstr>
      <vt:lpstr>Big Picture</vt:lpstr>
      <vt:lpstr>STUDENT AID REPORT</vt:lpstr>
      <vt:lpstr>I found an error on my SAR.  How do I correct it?</vt:lpstr>
      <vt:lpstr>Financial Aid Award Offer</vt:lpstr>
      <vt:lpstr>PLAN AHEAD …        KNOW WHAT YOU OWE BEFORE  YOU GO!</vt:lpstr>
      <vt:lpstr>Estimate the Bill</vt:lpstr>
      <vt:lpstr>Student Employment</vt:lpstr>
      <vt:lpstr>PAYMENT  OPTIONS / RESOURCES</vt:lpstr>
      <vt:lpstr>Self Pay</vt:lpstr>
      <vt:lpstr>Payment Plan</vt:lpstr>
      <vt:lpstr>Private Loans</vt:lpstr>
      <vt:lpstr>PROCESSING PRIVATE LOANS</vt:lpstr>
      <vt:lpstr>PowerPoint Presentation</vt:lpstr>
      <vt:lpstr>Quick Federal Loan Facts</vt:lpstr>
      <vt:lpstr>Direct PLUS Loan</vt:lpstr>
      <vt:lpstr>Special Circumstances</vt:lpstr>
      <vt:lpstr>Cultural Diversity  Tuition Waiver</vt:lpstr>
      <vt:lpstr>Important Dates</vt:lpstr>
      <vt:lpstr>Next steps https://www.ndsu.edu/onestop/guide/</vt:lpstr>
      <vt:lpstr>Next steps continued</vt:lpstr>
      <vt:lpstr>Online Resources &amp; Reminders:</vt:lpstr>
      <vt:lpstr>Financial Aid Guide for New Students</vt:lpstr>
      <vt:lpstr>PowerPoint Presentation</vt:lpstr>
      <vt:lpstr>More questions about financial aid? </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Tara.Thoreson</dc:creator>
  <cp:lastModifiedBy>Tammie Reger</cp:lastModifiedBy>
  <cp:revision>743</cp:revision>
  <cp:lastPrinted>2021-09-27T20:38:11Z</cp:lastPrinted>
  <dcterms:created xsi:type="dcterms:W3CDTF">2011-06-08T19:10:51Z</dcterms:created>
  <dcterms:modified xsi:type="dcterms:W3CDTF">2022-03-15T16:22:31Z</dcterms:modified>
</cp:coreProperties>
</file>